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 autoCompressPictures="0">
  <p:sldMasterIdLst>
    <p:sldMasterId id="2147483659" r:id="rId1"/>
  </p:sldMasterIdLst>
  <p:notesMasterIdLst>
    <p:notesMasterId r:id="rId136"/>
  </p:notesMasterIdLst>
  <p:handoutMasterIdLst>
    <p:handoutMasterId r:id="rId13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8" r:id="rId10"/>
    <p:sldId id="269" r:id="rId11"/>
    <p:sldId id="270" r:id="rId12"/>
    <p:sldId id="271" r:id="rId13"/>
    <p:sldId id="272" r:id="rId14"/>
    <p:sldId id="389" r:id="rId15"/>
    <p:sldId id="264" r:id="rId16"/>
    <p:sldId id="266" r:id="rId17"/>
    <p:sldId id="267" r:id="rId18"/>
    <p:sldId id="390" r:id="rId19"/>
    <p:sldId id="273" r:id="rId20"/>
    <p:sldId id="388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83" r:id="rId62"/>
    <p:sldId id="384" r:id="rId63"/>
    <p:sldId id="385" r:id="rId64"/>
    <p:sldId id="386" r:id="rId65"/>
    <p:sldId id="387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</p:sldIdLst>
  <p:sldSz cx="12192000" cy="6858000"/>
  <p:notesSz cx="6858000" cy="9144000"/>
  <p:embeddedFontLst>
    <p:embeddedFont>
      <p:font typeface="나눔스퀘어" panose="020B0600000101010101" pitchFamily="50" charset="-127"/>
      <p:regular r:id="rId138"/>
    </p:embeddedFont>
    <p:embeddedFont>
      <p:font typeface="Trebuchet MS" panose="020B0603020202020204" pitchFamily="34" charset="0"/>
      <p:regular r:id="rId139"/>
      <p:bold r:id="rId140"/>
      <p:italic r:id="rId141"/>
      <p:boldItalic r:id="rId142"/>
    </p:embeddedFont>
    <p:embeddedFont>
      <p:font typeface="맑은 고딕" panose="020B0503020000020004" pitchFamily="50" charset="-127"/>
      <p:regular r:id="rId143"/>
      <p:bold r:id="rId144"/>
    </p:embeddedFont>
    <p:embeddedFont>
      <p:font typeface="맑은 고딕" panose="020B0503020000020004" pitchFamily="50" charset="-127"/>
      <p:regular r:id="rId143"/>
      <p:bold r:id="rId1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412">
          <p15:clr>
            <a:srgbClr val="9AA0A6"/>
          </p15:clr>
        </p15:guide>
        <p15:guide id="4" orient="horz" pos="2903">
          <p15:clr>
            <a:srgbClr val="9AA0A6"/>
          </p15:clr>
        </p15:guide>
        <p15:guide id="5" orient="horz" pos="3271">
          <p15:clr>
            <a:srgbClr val="9AA0A6"/>
          </p15:clr>
        </p15:guide>
        <p15:guide id="6" orient="horz" pos="958">
          <p15:clr>
            <a:srgbClr val="9AA0A6"/>
          </p15:clr>
        </p15:guide>
        <p15:guide id="7" pos="438">
          <p15:clr>
            <a:srgbClr val="9AA0A6"/>
          </p15:clr>
        </p15:guide>
        <p15:guide id="8" pos="41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AD7373-A9B2-45FE-AAED-95BD86576355}">
  <a:tblStyle styleId="{E9AD7373-A9B2-45FE-AAED-95BD86576355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446C92A8-6F71-4DCB-97DF-9152DF2D7350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8" y="446"/>
      </p:cViewPr>
      <p:guideLst>
        <p:guide orient="horz" pos="2160"/>
        <p:guide pos="3840"/>
        <p:guide orient="horz" pos="1412"/>
        <p:guide orient="horz" pos="2903"/>
        <p:guide orient="horz" pos="3271"/>
        <p:guide orient="horz" pos="958"/>
        <p:guide pos="438"/>
        <p:guide pos="41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font" Target="fonts/font1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font" Target="fonts/font7.fntdata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font" Target="fonts/font3.fntdata"/><Relationship Id="rId14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font" Target="fonts/font6.fntdata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4.fntdata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5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4-02T10:23:18.632" idx="2">
    <p:pos x="6000" y="100"/>
    <p:text>https://www.flaticon.com/home
-최다빈</p:text>
  </p:cm>
  <p:cm authorId="0" dt="2019-04-02T10:23:18.633" idx="1">
    <p:pos x="6000" y="0"/>
    <p:text>네이버 나눔스퀘어 ~~.
-최다빈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EA282-C16E-4A31-80AB-20C5F34BA559}" type="datetimeFigureOut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2019-04-15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9B2BF-AE22-4F16-A295-C2D2FDF07FE0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‹#›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0599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55ec360ad0_2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g55ec360ad0_2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100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55ec360ad0_2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g55ec360ad0_2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55ec360ad0_2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g55ec360ad0_2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102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55ec360ad0_2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g55ec360ad0_2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103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3" name="Google Shape;100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104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55ec360ad0_15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1" name="Google Shape;1011;g55ec360ad0_1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105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55ec360ad0_5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9" name="Google Shape;1019;g55ec360ad0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106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55ec360ad0_5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7" name="Google Shape;1027;g55ec360ad0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107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55ec35874c_0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5" name="Google Shape;1035;g55ec35874c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108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5ec360ad0_1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3" name="Google Shape;1043;g55ec360ad0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109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55ec360ad0_1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1" name="Google Shape;1051;g55ec360ad0_1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110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9" name="Google Shape;105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55ec35874c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8" name="Google Shape;1068;g55ec35874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112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5ec35874c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6" name="Google Shape;1076;g55ec35874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113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55ec35874c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4" name="Google Shape;1084;g55ec35874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114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55ec35874c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2" name="Google Shape;1092;g55ec35874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115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5ec35874c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0" name="Google Shape;1100;g55ec35874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116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55ec35874c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8" name="Google Shape;1108;g55ec35874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117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55ec35874c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6" name="Google Shape;1116;g55ec35874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118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5ec35874c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4" name="Google Shape;1124;g55ec35874c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119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ㄲㅣ염둥!</a:t>
            </a:r>
            <a:endParaRPr/>
          </a:p>
        </p:txBody>
      </p:sp>
      <p:sp>
        <p:nvSpPr>
          <p:cNvPr id="359" name="Google Shape;3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55ec35874c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2" name="Google Shape;1132;g55ec35874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120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55ec35874c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0" name="Google Shape;1140;g55ec35874c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5ec35874c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8" name="Google Shape;1148;g55ec35874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122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55ec35874c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6" name="Google Shape;1156;g55ec35874c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123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55ec35874c_0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4" name="Google Shape;1164;g55ec35874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124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5ec35874c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2" name="Google Shape;1172;g55ec35874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125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55ec35874c_0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0" name="Google Shape;1180;g55ec35874c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126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55ec35874c_0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8" name="Google Shape;1188;g55ec35874c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127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55ec35874c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6" name="Google Shape;1196;g55ec35874c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128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55ec35874c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4" name="Google Shape;1204;g55ec35874c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129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55ec35874c_0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2" name="Google Shape;1212;g55ec35874c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130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55ec35874c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0" name="Google Shape;1220;g55ec35874c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55ec35874c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8" name="Google Shape;1228;g55ec35874c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132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55ec35874c_0_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6" name="Google Shape;1236;g55ec35874c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133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83634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프로토타입 (웹페이지다 라는것만 보여주고)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서버 아키텍쳐 패쓰 …????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흐름도(아까 누리가 그린거)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14</a:t>
            </a:fld>
            <a:endParaRPr dirty="0"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5957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5ec35874c_1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1" name="Google Shape;391;g55ec35874c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문제설명서</a:t>
            </a:r>
            <a:endParaRPr sz="14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1" dirty="0">
                <a:latin typeface="Trebuchet MS"/>
                <a:ea typeface="Trebuchet MS"/>
                <a:cs typeface="Trebuchet MS"/>
                <a:sym typeface="Trebuchet MS"/>
              </a:rPr>
              <a:t>(SW </a:t>
            </a:r>
            <a:r>
              <a:rPr lang="ko-KR" sz="1100" b="1" dirty="0" err="1">
                <a:latin typeface="Trebuchet MS"/>
                <a:ea typeface="Trebuchet MS"/>
                <a:cs typeface="Trebuchet MS"/>
                <a:sym typeface="Trebuchet MS"/>
              </a:rPr>
              <a:t>ability</a:t>
            </a:r>
            <a:r>
              <a:rPr lang="ko-KR" sz="1100" b="1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-KR" sz="1100" b="1" dirty="0" err="1">
                <a:latin typeface="Trebuchet MS"/>
                <a:ea typeface="Trebuchet MS"/>
                <a:cs typeface="Trebuchet MS"/>
                <a:sym typeface="Trebuchet MS"/>
              </a:rPr>
              <a:t>monitoring</a:t>
            </a:r>
            <a:r>
              <a:rPr lang="ko-KR" sz="1100" b="1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-KR" sz="1100" b="1" dirty="0" err="1">
                <a:latin typeface="Trebuchet MS"/>
                <a:ea typeface="Trebuchet MS"/>
                <a:cs typeface="Trebuchet MS"/>
                <a:sym typeface="Trebuchet MS"/>
              </a:rPr>
              <a:t>Problem</a:t>
            </a:r>
            <a:r>
              <a:rPr lang="ko-KR" sz="1100" b="1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-KR" sz="1100" b="1" dirty="0" err="1">
                <a:latin typeface="Trebuchet MS"/>
                <a:ea typeface="Trebuchet MS"/>
                <a:cs typeface="Trebuchet MS"/>
                <a:sym typeface="Trebuchet MS"/>
              </a:rPr>
              <a:t>Statement</a:t>
            </a:r>
            <a:r>
              <a:rPr lang="ko-KR" sz="1100" b="1" dirty="0"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100" b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 err="1">
                <a:solidFill>
                  <a:srgbClr val="4E67C8"/>
                </a:solidFill>
                <a:latin typeface="Trebuchet MS"/>
                <a:ea typeface="Trebuchet MS"/>
                <a:cs typeface="Trebuchet MS"/>
                <a:sym typeface="Trebuchet MS"/>
              </a:rPr>
              <a:t>SW</a:t>
            </a:r>
            <a:r>
              <a:rPr lang="ko-KR" sz="1600" dirty="0" err="1">
                <a:solidFill>
                  <a:srgbClr val="4E67C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역량</a:t>
            </a:r>
            <a:r>
              <a:rPr lang="ko-KR" sz="1600" dirty="0">
                <a:solidFill>
                  <a:srgbClr val="4E67C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모니터링 시스템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은 자신의 </a:t>
            </a:r>
            <a:r>
              <a:rPr lang="ko-KR" sz="1600" dirty="0" err="1">
                <a:latin typeface="Trebuchet MS"/>
                <a:ea typeface="Trebuchet MS"/>
                <a:cs typeface="Trebuchet MS"/>
                <a:sym typeface="Trebuchet MS"/>
              </a:rPr>
              <a:t>SW</a:t>
            </a:r>
            <a:r>
              <a:rPr 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역량을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가독성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 있고 간단하게 볼 수 있는 시스템이다.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시스템 사용자는 자신의 </a:t>
            </a:r>
            <a:r>
              <a:rPr lang="ko-KR" sz="1600" dirty="0" err="1">
                <a:latin typeface="Trebuchet MS"/>
                <a:ea typeface="Trebuchet MS"/>
                <a:cs typeface="Trebuchet MS"/>
                <a:sym typeface="Trebuchet MS"/>
              </a:rPr>
              <a:t>SW</a:t>
            </a:r>
            <a:r>
              <a:rPr 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역량을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입력해서 모니터링과 관련 정보를 한 번에 볼 수 있으며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관리자 또한 시스템에 등록된 학생들의 역량을 간편하게 필터링하여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 원하는 학생들의 역량 정보를 보고 활용할 수 있다.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시스템을 사용하는 사용자는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학생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관리자로 나뉜다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학생은 </a:t>
            </a:r>
            <a:r>
              <a:rPr lang="ko-KR" sz="1600" dirty="0" err="1">
                <a:latin typeface="Trebuchet MS"/>
                <a:ea typeface="Trebuchet MS"/>
                <a:cs typeface="Trebuchet MS"/>
                <a:sym typeface="Trebuchet MS"/>
              </a:rPr>
              <a:t>SW</a:t>
            </a:r>
            <a:r>
              <a:rPr 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역량을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입력하기 위해서 학사정보시스템과 같은 정보로 로그인할 수 있다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입력된 역량은 수정도 할 수 있으며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입력된 데이터가 분석된 결과를 볼 수 있다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관리자는 수상 실적 등 학생 정보 관리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입력</a:t>
            </a:r>
            <a:r>
              <a:rPr lang="ko-KR" sz="1600" dirty="0" err="1">
                <a:latin typeface="Trebuchet MS"/>
                <a:ea typeface="Trebuchet MS"/>
                <a:cs typeface="Trebuchet MS"/>
                <a:sym typeface="Trebuchet MS"/>
              </a:rPr>
              <a:t>,</a:t>
            </a:r>
            <a:r>
              <a:rPr 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수정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을 할 수 있으며 검색되거나 입력한 </a:t>
            </a:r>
            <a:r>
              <a:rPr 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필터링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 기준대로 구분된 학생 정보 리스트를 볼 수 있다.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 사용자</a:t>
            </a:r>
            <a:r>
              <a:rPr lang="ko-KR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의 역량에 대한 입력 및 수정은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 로그인 한 자신만 할 수 있으며,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왼쪽으로 슬라이드하면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 정보를 입력하거나 수정할 수 있고, 그 정보는 </a:t>
            </a:r>
            <a:r>
              <a:rPr lang="ko-KR" sz="1600" dirty="0" err="1">
                <a:latin typeface="Trebuchet MS"/>
                <a:ea typeface="Trebuchet MS"/>
                <a:cs typeface="Trebuchet MS"/>
                <a:sym typeface="Trebuchet MS"/>
              </a:rPr>
              <a:t>익명화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 된 채로 다른 사용자에게 역량 추천을 해주거나 분석된 수치를 보여주는 데에 쓰일 수 있다.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사용자의 역량은 네비게이션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 바를 통해 분야별 내 역량 모니터링 화면으로 바로 이동할 수 있으며,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각 모니터링 화면에서 오른쪽으로 슬라이드 하면 그 분야에 대한 기업이나 다른 사용자 데이터를 분석한 정보를 볼 수 있다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다른 사람의 정보 입력은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관리자만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할 수 있고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로그인 정보에 따라 자동으로 학생인지 관리자인지 구분된다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학생의 정보를 입력하기 위해서는 먼저 학번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과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이름 등으로 검색을 해서 정보를 입력할 학생을 선택하고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화면 위에 뜬 폼에 원하는 정보를 입력하거나 수정하면 자동으로 그 학생의 모니터링 화면과 관리자 모드의 학생 정보가 업데이트 된다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99" name="Google Shape;3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22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5ec360ad0_7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문제설명서</a:t>
            </a:r>
            <a:endParaRPr sz="14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1" dirty="0">
                <a:latin typeface="Trebuchet MS"/>
                <a:ea typeface="Trebuchet MS"/>
                <a:cs typeface="Trebuchet MS"/>
                <a:sym typeface="Trebuchet MS"/>
              </a:rPr>
              <a:t>(SW </a:t>
            </a:r>
            <a:r>
              <a:rPr lang="ko-KR" sz="1100" b="1" dirty="0" err="1">
                <a:latin typeface="Trebuchet MS"/>
                <a:ea typeface="Trebuchet MS"/>
                <a:cs typeface="Trebuchet MS"/>
                <a:sym typeface="Trebuchet MS"/>
              </a:rPr>
              <a:t>ability</a:t>
            </a:r>
            <a:r>
              <a:rPr lang="ko-KR" sz="1100" b="1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-KR" sz="1100" b="1" dirty="0" err="1">
                <a:latin typeface="Trebuchet MS"/>
                <a:ea typeface="Trebuchet MS"/>
                <a:cs typeface="Trebuchet MS"/>
                <a:sym typeface="Trebuchet MS"/>
              </a:rPr>
              <a:t>monitoring</a:t>
            </a:r>
            <a:r>
              <a:rPr lang="ko-KR" sz="1100" b="1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-KR" sz="1100" b="1" dirty="0" err="1">
                <a:latin typeface="Trebuchet MS"/>
                <a:ea typeface="Trebuchet MS"/>
                <a:cs typeface="Trebuchet MS"/>
                <a:sym typeface="Trebuchet MS"/>
              </a:rPr>
              <a:t>Problem</a:t>
            </a:r>
            <a:r>
              <a:rPr lang="ko-KR" sz="1100" b="1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-KR" sz="1100" b="1" dirty="0" err="1">
                <a:latin typeface="Trebuchet MS"/>
                <a:ea typeface="Trebuchet MS"/>
                <a:cs typeface="Trebuchet MS"/>
                <a:sym typeface="Trebuchet MS"/>
              </a:rPr>
              <a:t>Statement</a:t>
            </a:r>
            <a:r>
              <a:rPr lang="ko-KR" sz="1100" b="1" dirty="0"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100" b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 err="1">
                <a:solidFill>
                  <a:srgbClr val="4E67C8"/>
                </a:solidFill>
                <a:latin typeface="Trebuchet MS"/>
                <a:ea typeface="Trebuchet MS"/>
                <a:cs typeface="Trebuchet MS"/>
                <a:sym typeface="Trebuchet MS"/>
              </a:rPr>
              <a:t>SW</a:t>
            </a:r>
            <a:r>
              <a:rPr lang="ko-KR" sz="1600" dirty="0" err="1">
                <a:solidFill>
                  <a:srgbClr val="4E67C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역량</a:t>
            </a:r>
            <a:r>
              <a:rPr lang="ko-KR" sz="1600" dirty="0">
                <a:solidFill>
                  <a:srgbClr val="4E67C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모니터링 시스템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은 자신의 </a:t>
            </a:r>
            <a:r>
              <a:rPr lang="ko-KR" sz="1600" dirty="0" err="1">
                <a:latin typeface="Trebuchet MS"/>
                <a:ea typeface="Trebuchet MS"/>
                <a:cs typeface="Trebuchet MS"/>
                <a:sym typeface="Trebuchet MS"/>
              </a:rPr>
              <a:t>SW</a:t>
            </a:r>
            <a:r>
              <a:rPr 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역량을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가독성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 있고 간단하게 볼 수 있는 시스템이다.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시스템 사용자는 자신의 </a:t>
            </a:r>
            <a:r>
              <a:rPr lang="ko-KR" sz="1600" dirty="0" err="1">
                <a:latin typeface="Trebuchet MS"/>
                <a:ea typeface="Trebuchet MS"/>
                <a:cs typeface="Trebuchet MS"/>
                <a:sym typeface="Trebuchet MS"/>
              </a:rPr>
              <a:t>SW</a:t>
            </a:r>
            <a:r>
              <a:rPr 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역량을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입력해서 모니터링과 관련 정보를 한 번에 볼 수 있으며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관리자 또한 시스템에 등록된 학생들의 역량을 간편하게 필터링하여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 원하는 학생들의 역량 정보를 보고 활용할 수 있다.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시스템을 사용하는 사용자는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학생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관리자로 나뉜다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학생은 </a:t>
            </a:r>
            <a:r>
              <a:rPr lang="ko-KR" sz="1600" dirty="0" err="1">
                <a:latin typeface="Trebuchet MS"/>
                <a:ea typeface="Trebuchet MS"/>
                <a:cs typeface="Trebuchet MS"/>
                <a:sym typeface="Trebuchet MS"/>
              </a:rPr>
              <a:t>SW</a:t>
            </a:r>
            <a:r>
              <a:rPr 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역량을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입력하기 위해서 학사정보시스템과 같은 정보로 로그인할 수 있다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입력된 역량은 수정도 할 수 있으며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입력된 데이터가 분석된 결과를 볼 수 있다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관리자는 수상 실적 등 학생 정보 관리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입력</a:t>
            </a:r>
            <a:r>
              <a:rPr lang="ko-KR" sz="1600" dirty="0" err="1">
                <a:latin typeface="Trebuchet MS"/>
                <a:ea typeface="Trebuchet MS"/>
                <a:cs typeface="Trebuchet MS"/>
                <a:sym typeface="Trebuchet MS"/>
              </a:rPr>
              <a:t>,</a:t>
            </a:r>
            <a:r>
              <a:rPr 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수정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을 할 수 있으며 검색되거나 입력한 </a:t>
            </a:r>
            <a:r>
              <a:rPr 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필터링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 기준대로 구분된 학생 정보 리스트를 볼 수 있다.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 사용자</a:t>
            </a:r>
            <a:r>
              <a:rPr lang="ko-KR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의 역량에 대한 입력 및 수정은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 로그인 한 자신만 할 수 있으며,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왼쪽으로 슬라이드하면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 정보를 입력하거나 수정할 수 있고, 그 정보는 </a:t>
            </a:r>
            <a:r>
              <a:rPr lang="ko-KR" sz="1600" dirty="0" err="1">
                <a:latin typeface="Trebuchet MS"/>
                <a:ea typeface="Trebuchet MS"/>
                <a:cs typeface="Trebuchet MS"/>
                <a:sym typeface="Trebuchet MS"/>
              </a:rPr>
              <a:t>익명화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 된 채로 다른 사용자에게 역량 추천을 해주거나 분석된 수치를 보여주는 데에 쓰일 수 있다.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사용자의 역량은 네비게이션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 바를 통해 분야별 내 역량 모니터링 화면으로 바로 이동할 수 있으며,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각 모니터링 화면에서 오른쪽으로 슬라이드 하면 그 분야에 대한 기업이나 다른 사용자 데이터를 분석한 정보를 볼 수 있다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다른 사람의 정보 입력은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관리자만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할 수 있고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로그인 정보에 따라 자동으로 학생인지 관리자인지 구분된다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학생의 정보를 입력하기 위해서는 먼저 학번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과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이름 등으로 검색을 해서 정보를 입력할 학생을 선택하고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화면 위에 뜬 폼에 원하는 정보를 입력하거나 수정하면 자동으로 그 학생의 모니터링 화면과 관리자 모드의 학생 정보가 업데이트 된다</a:t>
            </a:r>
            <a:r>
              <a:rPr lang="ko-KR" sz="1600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12" name="Google Shape;412;g55ec360ad0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5ec360a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5" name="Google Shape;425;g55ec360a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24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5ec360ad0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2" name="Google Shape;442;g55ec360ad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26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5ec360ad0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g55ec360ad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27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5ec360a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8" name="Google Shape;458;g55ec360a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28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5ec360ad0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6" name="Google Shape;466;g55ec360ad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29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나의 역량 관리하고 한 눈에 볼 수 있는 시스템은 많다. 하지만 (전공 관련하여 더 구체적인) 미래에 나아갈 방안을 제시해 주는 프로그램은 없다.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동기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관리 뿐만 아니라 향상을 꾀할 수 있는 프로그램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역량 관리를 통해 더 나은 체계적인 역량 관리와 더불어 미래 설계, 피드백을 받을 수 있는 프로그램 미래에 나아갈 방안을 제시해주는 시스템은 없다고 생각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가독성 떨어지고…. 한눈에 보기 어렵고….. 뭔가 복잡하고… 접근성도 낮고…………….</a:t>
            </a:r>
            <a:endParaRPr/>
          </a:p>
        </p:txBody>
      </p:sp>
      <p:sp>
        <p:nvSpPr>
          <p:cNvPr id="105" name="Google Shape;10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</a:t>
            </a:fld>
            <a:endParaRPr dirty="0"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5ec360ad0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4" name="Google Shape;474;g55ec360ad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5ec360ad0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2" name="Google Shape;482;g55ec360ad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5ec360ad0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0" name="Google Shape;490;g55ec360ad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5ec360ad0_2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8" name="Google Shape;498;g55ec360ad0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33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5ec360ad0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6" name="Google Shape;506;g55ec360ad0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34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5ec360ad0_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4" name="Google Shape;514;g55ec360ad0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35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5ec360ad0_2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2" name="Google Shape;522;g55ec360ad0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36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5ec360ad0_2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0" name="Google Shape;530;g55ec360ad0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37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5ec360ad0_2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8" name="Google Shape;538;g55ec360ad0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38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5ec360ad0_2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7" name="Google Shape;547;g55ec360ad0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39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체계적인 역량 관리와 더불어 미래 설계를 해주고 피드백을 받으며 향상을 꾀할 수 있는 프로그램을 만들고자 한다.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3</a:t>
            </a:fld>
            <a:endParaRPr dirty="0"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5ec360ad0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5" name="Google Shape;555;g55ec360ad0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40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55ec360ad0_2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3" name="Google Shape;563;g55ec360ad0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55ec360ad0_2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g55ec360ad0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42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5ec360ad0_3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0" name="Google Shape;580;g55ec360ad0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43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5ec360ad0_4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8" name="Google Shape;588;g55ec360ad0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44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5ec360ad0_3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7" name="Google Shape;597;g55ec360ad0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45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5ec360ad0_4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5" name="Google Shape;605;g55ec360ad0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46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5ec360ad0_4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g55ec360ad0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47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5ec360ad0_4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2" name="Google Shape;622;g55ec360ad0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48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5ec360ad0_4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0" name="Google Shape;630;g55ec360ad0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49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사용자를 통해 입력받은 데이터를 분석하여(해시태그 검색서비스)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라이너 릴레이션(이 뭐야?)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해시태그 : 특정핵심어를 편리하게 검색할 수 있도록 하는 메타데이터(정보를 담는 구조화된 데이터)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글을 정규표현식으로 파싱한 후, 내용 중 해시태그를 찾는다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그 후 해시태그를 url 주소로 치환하여 데이터베이스에 글을 저장할 때 해시태그를 목록에 별도로 저장한다.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&gt;&gt; 그와 관련된 게시글을 빨리 찾을 수 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4</a:t>
            </a:fld>
            <a:endParaRPr dirty="0"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5ec360ad0_4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8" name="Google Shape;638;g55ec360ad0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50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55ec360ad0_4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6" name="Google Shape;646;g55ec360ad0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5ec360ad0_4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4" name="Google Shape;654;g55ec360ad0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52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55ec360ad0_4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2" name="Google Shape;662;g55ec360ad0_4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53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55ec360ad0_4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1" name="Google Shape;671;g55ec360ad0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54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5ec360ad0_4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0" name="Google Shape;680;g55ec360ad0_4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55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9" name="Google Shape;6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56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7" name="Google Shape;6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57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55ec35874c_14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5" name="Google Shape;705;g55ec35874c_14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58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3" name="Google Shape;7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59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 언어html5,css, jsp, java, node.js, my sql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툴visual studio, spring, workbench, IntelliJ, da# 모델러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라이브러리는 아직 결정X 이걸 왜쓰지?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agile 보드 : TRELLO,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커뮤니케이션 툴 : GIT HUB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5</a:t>
            </a:fld>
            <a:endParaRPr dirty="0"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3" name="Google Shape;7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60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664789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3" name="Google Shape;7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82986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3" name="Google Shape;7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62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879354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3" name="Google Shape;7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63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829975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3" name="Google Shape;7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64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737605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0" name="Google Shape;72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65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5ec35874c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9" name="Google Shape;729;g55ec35874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66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55ec35874c_4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8" name="Google Shape;738;g55ec35874c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67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55ec35874c_4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7" name="Google Shape;747;g55ec35874c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68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5ec35874c_4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6" name="Google Shape;756;g55ec35874c_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69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프로토타입 (웹페이지다 라는것만 보여주고)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서버 아키텍쳐 패쓰 …????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흐름도(아까 누리가 그린거)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6</a:t>
            </a:fld>
            <a:endParaRPr dirty="0"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55ec35874c_4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5" name="Google Shape;765;g55ec35874c_4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70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5ec35874c_4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4" name="Google Shape;774;g55ec35874c_4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5ec35874c_4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3" name="Google Shape;783;g55ec35874c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72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55ec35874c_4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2" name="Google Shape;792;g55ec35874c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73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5ec35874c_9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1" name="Google Shape;801;g55ec35874c_9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74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5ec35874c_9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0" name="Google Shape;810;g55ec35874c_9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75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55ec35874c_9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9" name="Google Shape;819;g55ec35874c_9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76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55ec35874c_9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8" name="Google Shape;828;g55ec35874c_9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77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5ec35874c_9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7" name="Google Shape;837;g55ec35874c_9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78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55ec35874c_1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6" name="Google Shape;846;g55ec35874c_1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79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55ec35874c_1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5" name="Google Shape;855;g55ec35874c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80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55ec35874c_1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4" name="Google Shape;864;g55ec35874c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5ec35874c_1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3" name="Google Shape;873;g55ec35874c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82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55ec35874c_14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2" name="Google Shape;882;g55ec35874c_1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83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55ec35874c_14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1" name="Google Shape;891;g55ec35874c_1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84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55ec35874c_14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0" name="Google Shape;900;g55ec35874c_1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85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55ec35874c_14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9" name="Google Shape;909;g55ec35874c_1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86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55ec360ad0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g55ec360ad0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87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55ec360ad0_2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g55ec360ad0_2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88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55ec360ad0_2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g55ec360ad0_2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89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55ec360ad0_2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g55ec360ad0_2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90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55ec360ad0_2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g55ec360ad0_2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55ec360ad0_2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g55ec360ad0_2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92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55ec360ad0_2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g55ec360ad0_2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93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55ec360ad0_2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g55ec360ad0_2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94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55ec360ad0_2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g55ec360ad0_2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95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5ec360ad0_2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g55ec360ad0_2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96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55ec360ad0_2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g55ec360ad0_2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97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55ec360ad0_2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g55ec360ad0_2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98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55ec360ad0_2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55ec360ad0_2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99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F7FA"/>
            </a:gs>
            <a:gs pos="100000">
              <a:srgbClr val="C3CFE2"/>
            </a:gs>
          </a:gsLst>
          <a:lin ang="1350003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0" y="0"/>
            <a:ext cx="12192000" cy="73152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695325" y="1155300"/>
            <a:ext cx="12375000" cy="25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4C5E"/>
              </a:buClr>
              <a:buSzPts val="4400"/>
              <a:buFont typeface="Malgun Gothic"/>
              <a:buNone/>
            </a:pPr>
            <a:r>
              <a:rPr lang="ko-KR" sz="6000" b="1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SW 역량 </a:t>
            </a:r>
            <a:endParaRPr sz="6000" b="1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4C5E"/>
              </a:buClr>
              <a:buSzPts val="4400"/>
              <a:buFont typeface="Malgun Gothic"/>
              <a:buNone/>
            </a:pPr>
            <a:r>
              <a:rPr lang="ko-KR" sz="6000" b="1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모니터링 시스템</a:t>
            </a:r>
            <a:endParaRPr sz="4800" b="1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9333" y="551266"/>
            <a:ext cx="6212667" cy="621266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695325" y="2645418"/>
            <a:ext cx="12375000" cy="25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4C5E"/>
              </a:buClr>
              <a:buSzPts val="4400"/>
              <a:buFont typeface="Malgun Gothic"/>
              <a:buNone/>
            </a:pPr>
            <a:r>
              <a:rPr lang="ko-KR" sz="4800" b="1" i="0" u="none" strike="noStrike" cap="none" dirty="0">
                <a:solidFill>
                  <a:srgbClr val="76D5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| 제안서 발표</a:t>
            </a: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695325" y="5355751"/>
            <a:ext cx="6082847" cy="120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4C5E"/>
              </a:buClr>
              <a:buSzPts val="4400"/>
              <a:buFont typeface="Malgun Gothic"/>
              <a:buNone/>
            </a:pPr>
            <a:r>
              <a:rPr lang="ko-KR" sz="2400" b="1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5조</a:t>
            </a:r>
            <a:endParaRPr sz="2400" b="1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4C5E"/>
              </a:buClr>
              <a:buSzPts val="4400"/>
              <a:buFont typeface="Malgun Gothic"/>
              <a:buNone/>
            </a:pPr>
            <a:r>
              <a:rPr lang="ko-KR" sz="2400" b="1" i="0" u="none" strike="noStrike" cap="none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김아연</a:t>
            </a:r>
            <a:r>
              <a:rPr lang="ko-KR" sz="2400" b="1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김지선 박누리 이예슬 </a:t>
            </a:r>
            <a:r>
              <a:rPr lang="ko-KR" sz="2400" b="1" i="0" u="none" strike="noStrike" cap="none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최다빈</a:t>
            </a:r>
            <a:endParaRPr sz="2400" b="1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0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"/>
          <p:cNvSpPr/>
          <p:nvPr/>
        </p:nvSpPr>
        <p:spPr>
          <a:xfrm>
            <a:off x="0" y="0"/>
            <a:ext cx="12192000" cy="14841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46" name="Google Shape;346;p26"/>
          <p:cNvSpPr txBox="1">
            <a:spLocks noGrp="1"/>
          </p:cNvSpPr>
          <p:nvPr>
            <p:ph type="title"/>
          </p:nvPr>
        </p:nvSpPr>
        <p:spPr>
          <a:xfrm>
            <a:off x="720000" y="7918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6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개발 일정 - </a:t>
            </a: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전체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347" name="Google Shape;347;p26"/>
          <p:cNvGraphicFramePr/>
          <p:nvPr/>
        </p:nvGraphicFramePr>
        <p:xfrm>
          <a:off x="744036" y="1713518"/>
          <a:ext cx="10651675" cy="4821050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399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9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9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6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2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55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45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45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5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59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59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5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3월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4월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5월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6월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4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4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4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프로젝트 아이디어 기획 및 사전조사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역할 분담 및 계획서 작성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프론트엔드</a:t>
                      </a: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분석 및 설계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백엔드</a:t>
                      </a: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분석 및 설계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시나리오 및 </a:t>
                      </a: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화면설계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코드 구현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중간 발표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검증 및 테스트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문서 작성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창의경진대회 참여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최종 보고서 제출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0" name="Google Shape;980;p105"/>
          <p:cNvGraphicFramePr/>
          <p:nvPr>
            <p:extLst>
              <p:ext uri="{D42A27DB-BD31-4B8C-83A1-F6EECF244321}">
                <p14:modId xmlns:p14="http://schemas.microsoft.com/office/powerpoint/2010/main" val="3575152305"/>
              </p:ext>
            </p:extLst>
          </p:nvPr>
        </p:nvGraphicFramePr>
        <p:xfrm>
          <a:off x="705853" y="1762404"/>
          <a:ext cx="10640195" cy="4492580"/>
        </p:xfrm>
        <a:graphic>
          <a:graphicData uri="http://schemas.openxmlformats.org/drawingml/2006/table">
            <a:tbl>
              <a:tblPr firstRow="1" bandRow="1">
                <a:noFill/>
                <a:tableStyleId>{446C92A8-6F71-4DCB-97DF-9152DF2D7350}</a:tableStyleId>
              </a:tblPr>
              <a:tblGrid>
                <a:gridCol w="2128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8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8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8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8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오퍼레이션 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가시성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반환 값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학습 사이트 정보 입력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대표 이미지, 주소, 제공 컨텐츠 설명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관리자가 사용자의 역량 강화를 위해 학습 사이트 정보를 입력하는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학습 사이트 정보 수정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대표 이미지, 주소, 제공 컨텐츠 설명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관리자가 기존 사이트 정보를 수정하는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학습 사이트 추천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대표 이미지, 주소, 제공 컨텐츠 설명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사용자의 역량 강화를 위해 사용자에게 학습 사이트를 추천하는 기능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Google Shape;270;p24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" name="Google Shape;271;p24"/>
          <p:cNvSpPr txBox="1">
            <a:spLocks/>
          </p:cNvSpPr>
          <p:nvPr/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오퍼레이션</a:t>
            </a:r>
            <a:endParaRPr lang="ko-KR" altLang="en-US"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99</a:t>
            </a:fld>
            <a:endParaRPr lang="ko-KR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5" name="Google Shape;985;p106"/>
          <p:cNvGraphicFramePr/>
          <p:nvPr>
            <p:extLst>
              <p:ext uri="{D42A27DB-BD31-4B8C-83A1-F6EECF244321}">
                <p14:modId xmlns:p14="http://schemas.microsoft.com/office/powerpoint/2010/main" val="2456440645"/>
              </p:ext>
            </p:extLst>
          </p:nvPr>
        </p:nvGraphicFramePr>
        <p:xfrm>
          <a:off x="932290" y="1682193"/>
          <a:ext cx="10303310" cy="3949930"/>
        </p:xfrm>
        <a:graphic>
          <a:graphicData uri="http://schemas.openxmlformats.org/drawingml/2006/table">
            <a:tbl>
              <a:tblPr firstRow="1" bandRow="1">
                <a:noFill/>
                <a:tableStyleId>{446C92A8-6F71-4DCB-97DF-9152DF2D7350}</a:tableStyleId>
              </a:tblPr>
              <a:tblGrid>
                <a:gridCol w="2060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0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06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06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오퍼레이션 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가시성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반환 값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정부/기업 교육 경험 정보 입력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교육 활동 명, 기간, 활동 내용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정부/기업 교육 경험 정보를 입력하는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정부/기업 교육 경험 정보 수정 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교육 활동 명, 기간, 활동 내용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정부/기업 교육 경험 정보를 수정하는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교육 활동 별 참가자 수 그래프 조회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교육 활동 명, 참가자 수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교육 활동 별로 참가자의 수를 그래프로 시각화 하는 기능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Google Shape;270;p24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" name="Google Shape;271;p24"/>
          <p:cNvSpPr txBox="1">
            <a:spLocks/>
          </p:cNvSpPr>
          <p:nvPr/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오퍼레이션</a:t>
            </a:r>
            <a:endParaRPr lang="ko-KR" altLang="en-US"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100</a:t>
            </a:fld>
            <a:endParaRPr lang="ko-KR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0" name="Google Shape;990;p107"/>
          <p:cNvGraphicFramePr/>
          <p:nvPr>
            <p:extLst>
              <p:ext uri="{D42A27DB-BD31-4B8C-83A1-F6EECF244321}">
                <p14:modId xmlns:p14="http://schemas.microsoft.com/office/powerpoint/2010/main" val="906684639"/>
              </p:ext>
            </p:extLst>
          </p:nvPr>
        </p:nvGraphicFramePr>
        <p:xfrm>
          <a:off x="125624" y="1340407"/>
          <a:ext cx="11938040" cy="5365193"/>
        </p:xfrm>
        <a:graphic>
          <a:graphicData uri="http://schemas.openxmlformats.org/drawingml/2006/table">
            <a:tbl>
              <a:tblPr firstRow="1" bandRow="1">
                <a:noFill/>
                <a:tableStyleId>{446C92A8-6F71-4DCB-97DF-9152DF2D7350}</a:tableStyleId>
              </a:tblPr>
              <a:tblGrid>
                <a:gridCol w="2387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38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48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804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오퍼레이션 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가시성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반환 값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21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체크 항목 정보 조회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관리자가 설정한 체크 항목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학생 이름, 학번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관리자가 학생 정보를 모니터링 하기 위해 보고자 설정한 항목 정보를 조회하는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3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 텍스트 조회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학생 이름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{주력 언어 정보, 프로젝트 정보, 공인 성적 정보, 관심 목표 정보, 인턴 경험 정보, 정부기업 교육 정보, 이수 성적 정보}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관리자가 학생의 이름을 통해 모니터링 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05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학번 텍스트 조회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학생 학번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{주력 언어 정보, 프로젝트 정보, 공인 성적 정보, 관심 목표 정보, 인턴 경험 정보, 정부기업 교육 정보, 이수 성적 정보}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관리자가 학생의 학번을 통해 모니터링 하는 기능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Google Shape;270;p24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" name="Google Shape;271;p24"/>
          <p:cNvSpPr txBox="1">
            <a:spLocks/>
          </p:cNvSpPr>
          <p:nvPr/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오퍼레이션</a:t>
            </a:r>
            <a:endParaRPr lang="ko-KR" altLang="en-US"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101</a:t>
            </a:fld>
            <a:endParaRPr lang="ko-KR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5" name="Google Shape;995;p108"/>
          <p:cNvGraphicFramePr/>
          <p:nvPr>
            <p:extLst>
              <p:ext uri="{D42A27DB-BD31-4B8C-83A1-F6EECF244321}">
                <p14:modId xmlns:p14="http://schemas.microsoft.com/office/powerpoint/2010/main" val="2868059344"/>
              </p:ext>
            </p:extLst>
          </p:nvPr>
        </p:nvGraphicFramePr>
        <p:xfrm>
          <a:off x="824027" y="1714278"/>
          <a:ext cx="10543945" cy="4486590"/>
        </p:xfrm>
        <a:graphic>
          <a:graphicData uri="http://schemas.openxmlformats.org/drawingml/2006/table">
            <a:tbl>
              <a:tblPr firstRow="1" bandRow="1">
                <a:noFill/>
                <a:tableStyleId>{446C92A8-6F71-4DCB-97DF-9152DF2D7350}</a:tableStyleId>
              </a:tblPr>
              <a:tblGrid>
                <a:gridCol w="2108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8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8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8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8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오퍼레이션 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가시성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반환 값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그래프 생성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X축 속성 , Y축 속성 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X축 속성 , Y축 속성에 따른 그래프를 생성하여 시각화하는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X축</a:t>
                      </a: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속성 입력 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X축 속성 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관리자가 그래프 생성을 위해 X축 속성을 설정하는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Y축 속성 입력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Y축 속성 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관리자가 그래프 생성을 위해 </a:t>
                      </a: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Y축</a:t>
                      </a: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속성을 설정하는 기능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Google Shape;270;p24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" name="Google Shape;271;p24"/>
          <p:cNvSpPr txBox="1">
            <a:spLocks/>
          </p:cNvSpPr>
          <p:nvPr/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오퍼레이션</a:t>
            </a:r>
            <a:endParaRPr lang="ko-KR" altLang="en-US"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102</a:t>
            </a:fld>
            <a:endParaRPr lang="ko-KR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0" name="Google Shape;1000;p109"/>
          <p:cNvGraphicFramePr/>
          <p:nvPr>
            <p:extLst>
              <p:ext uri="{D42A27DB-BD31-4B8C-83A1-F6EECF244321}">
                <p14:modId xmlns:p14="http://schemas.microsoft.com/office/powerpoint/2010/main" val="1055166285"/>
              </p:ext>
            </p:extLst>
          </p:nvPr>
        </p:nvGraphicFramePr>
        <p:xfrm>
          <a:off x="257563" y="1299410"/>
          <a:ext cx="11684000" cy="5487848"/>
        </p:xfrm>
        <a:graphic>
          <a:graphicData uri="http://schemas.openxmlformats.org/drawingml/2006/table">
            <a:tbl>
              <a:tblPr firstRow="1" bandRow="1">
                <a:noFill/>
                <a:tableStyleId>{446C92A8-6F71-4DCB-97DF-9152DF2D7350}</a:tableStyleId>
              </a:tblPr>
              <a:tblGrid>
                <a:gridCol w="1795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4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4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06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8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807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오퍼레이션 명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가시성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반환 값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49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일치율 계산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일치율1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일치율2, 일치율3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통합 일치율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일치율 속성들을 통해 총 일치율을 계산하는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52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희망 직무 비교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개인 정보{학번, 이름}, 희망 직무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일치율1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사용자의 희망직무와 데이터에 있는 타 사용자들의 희망직무를 비교하여 일치율 속성1을 계산하는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357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주력 언어 비교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개인 정보{학번, 이름}, 주력 언어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일치율2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사용자의 주력 언어와 데이터에 있는 타 사용자들의 주력 언어를 비교하여 일치율 속성2을 계산하는 기능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357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 역량 비교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개인 정보{학번, 이름}, 다른 역량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일치율3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사용자의 타 역량과 데이터에 있는 타 사용자들의 타 역량을 비교하여 일치율 속성3을 계산하는 기능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52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다음 목표 도출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개인 정보{학번, 이름}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 사용자의 사례[1…*]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일치하는 결과를 가진 타 사용자 3명의 결과를 사용자에게 제공하는 기능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Google Shape;270;p24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" name="Google Shape;271;p24"/>
          <p:cNvSpPr txBox="1">
            <a:spLocks/>
          </p:cNvSpPr>
          <p:nvPr/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오퍼레이션</a:t>
            </a:r>
            <a:endParaRPr lang="ko-KR" altLang="en-US"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103</a:t>
            </a:fld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06" name="Google Shape;1006;p110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관계 정보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008" name="Google Shape;1008;p110"/>
          <p:cNvGraphicFramePr/>
          <p:nvPr>
            <p:extLst>
              <p:ext uri="{D42A27DB-BD31-4B8C-83A1-F6EECF244321}">
                <p14:modId xmlns:p14="http://schemas.microsoft.com/office/powerpoint/2010/main" val="1274881899"/>
              </p:ext>
            </p:extLst>
          </p:nvPr>
        </p:nvGraphicFramePr>
        <p:xfrm>
          <a:off x="363622" y="1297176"/>
          <a:ext cx="11395250" cy="5514861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2279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23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04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88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88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이름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유형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관련 클래스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다중성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53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주력언어 정보</a:t>
                      </a:r>
                      <a:endParaRPr sz="2000" dirty="0"/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구성 클래스</a:t>
                      </a:r>
                      <a:endParaRPr sz="2000" dirty="0"/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 정보</a:t>
                      </a:r>
                      <a:endParaRPr sz="2000" dirty="0"/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주력언어 정보(1..*)-사용자 정보(1)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사용자는 </a:t>
                      </a: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여러개의</a:t>
                      </a: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주력 언어 정보를 가질 수 있다.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46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주력언어 정보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양뱡향</a:t>
                      </a: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연관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주력언어 테스트 정보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주력언어 정보(1)-주력언어 테스트 정보(1)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주력 언어 정보 당 하나의 주력 언어 테스트 정보를 가진다.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46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주력언어 정보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구성 클래스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주력 언어 테스트 결과 정보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주력언어 정보(1)-주력 언어 테스트 결과 정보(1)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주력 언어 정보 당 하나의 주력 언어 테스트 결과 정보를 가진다.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46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주력언어 정보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양방향 연관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분야별 요구 언어 통계 항목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주력언어 정보(1..*)-분야별 요구 언어 통계 항목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주력 언어는 </a:t>
                      </a: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여러개지만</a:t>
                      </a: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분야별 요구 언어 통계 항목 1개를 참조한다.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104</a:t>
            </a:fld>
            <a:endParaRPr lang="ko-KR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11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14" name="Google Shape;1014;p111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관계 정보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016" name="Google Shape;1016;p111"/>
          <p:cNvGraphicFramePr/>
          <p:nvPr>
            <p:extLst>
              <p:ext uri="{D42A27DB-BD31-4B8C-83A1-F6EECF244321}">
                <p14:modId xmlns:p14="http://schemas.microsoft.com/office/powerpoint/2010/main" val="2093277231"/>
              </p:ext>
            </p:extLst>
          </p:nvPr>
        </p:nvGraphicFramePr>
        <p:xfrm>
          <a:off x="379664" y="1553848"/>
          <a:ext cx="11395250" cy="508147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2279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9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9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9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이름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유형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관련 클래스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다중성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관심 목표 정보</a:t>
                      </a:r>
                      <a:endParaRPr dirty="0"/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구성 클래스</a:t>
                      </a:r>
                      <a:endParaRPr dirty="0"/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 정보</a:t>
                      </a:r>
                      <a:endParaRPr dirty="0"/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관심</a:t>
                      </a:r>
                      <a:r>
                        <a:rPr lang="en-US" altLang="ko-KR" sz="28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28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목표 </a:t>
                      </a: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정보(1..*)-사용자 정보(1)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사용자는 여러 개의 관심 목표를 가질 수 있다.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분야별 요구 언어 통계 항목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양방향 연관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관심 목표 정보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분야별 요구 언어 통계 항목(1)-관심 목표 정보(1..*)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관심 목표는 </a:t>
                      </a:r>
                      <a:r>
                        <a:rPr lang="ko-KR" sz="28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여러</a:t>
                      </a:r>
                      <a:r>
                        <a:rPr lang="en-US" altLang="ko-KR" sz="28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28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개지만 </a:t>
                      </a: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분야별 요구 언어 통계 항목 1개를 참조한다. 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105</a:t>
            </a:fld>
            <a:endParaRPr lang="ko-KR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12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22" name="Google Shape;1022;p112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관계 정보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024" name="Google Shape;1024;p112"/>
          <p:cNvGraphicFramePr/>
          <p:nvPr>
            <p:extLst>
              <p:ext uri="{D42A27DB-BD31-4B8C-83A1-F6EECF244321}">
                <p14:modId xmlns:p14="http://schemas.microsoft.com/office/powerpoint/2010/main" val="3906605515"/>
              </p:ext>
            </p:extLst>
          </p:nvPr>
        </p:nvGraphicFramePr>
        <p:xfrm>
          <a:off x="398375" y="1342481"/>
          <a:ext cx="11395250" cy="5280903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75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3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5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4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89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99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이름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유형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관련 클래스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다중성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45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프로젝트 경험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구성 클래스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프로젝트 경험 정보(1..*)-사용자 정보(1)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사용자는 여러 개의 프로젝트 경험 정보를 가질 수 있다.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2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공모전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구성 클래스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경험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공모전 정보(1..*)-프로젝트 경험 정보(1)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프로젝트 경험 정보에는 </a:t>
                      </a:r>
                      <a:r>
                        <a:rPr lang="ko-KR" sz="1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여러개의</a:t>
                      </a: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공모전 정보가 포함된다.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5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스터디/동아리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구성 클래스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경험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스터디/동아리 정보(1..*)-프로젝트 경험 정보(1)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프로젝트 경험 정보에는 </a:t>
                      </a:r>
                      <a:r>
                        <a:rPr lang="ko-KR" sz="1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여러개의</a:t>
                      </a: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스터디/동아리 정보가 포함된다.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45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 프로젝트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구성 클래스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경험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 프로젝트 정보(1..*)-프로젝트 경험 정보(1)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프로젝트 경험 정보에는 </a:t>
                      </a:r>
                      <a:r>
                        <a:rPr lang="ko-KR" sz="1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여러개의</a:t>
                      </a: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학교 프로젝트 정보가 포함된다.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72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해커톤</a:t>
                      </a: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구성 클래스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경험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해커톤</a:t>
                      </a: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정보(1..*)-프로젝트 경험 정보(1)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프로젝트 경험 정보에는 </a:t>
                      </a:r>
                      <a:r>
                        <a:rPr lang="ko-KR" sz="1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여러개의</a:t>
                      </a: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해커톤</a:t>
                      </a: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정보가 포함된다.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33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추천 공모전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양방향 연관</a:t>
                      </a:r>
                      <a:r>
                        <a:rPr lang="ko-KR" sz="16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클래스</a:t>
                      </a:r>
                      <a:endParaRPr sz="1600" b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공모전 </a:t>
                      </a:r>
                      <a:r>
                        <a:rPr lang="ko-KR" sz="18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정보</a:t>
                      </a:r>
                      <a:endParaRPr sz="1800" b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추천 공모전 정보(1)-공모전 정보(1)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추천 공모전 정보는 사용자가 입력한 공모전 정보를 바탕으로 제공된다.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106</a:t>
            </a:fld>
            <a:endParaRPr lang="ko-KR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3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30" name="Google Shape;1030;p113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관계 정보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032" name="Google Shape;1032;p113"/>
          <p:cNvGraphicFramePr/>
          <p:nvPr>
            <p:extLst>
              <p:ext uri="{D42A27DB-BD31-4B8C-83A1-F6EECF244321}">
                <p14:modId xmlns:p14="http://schemas.microsoft.com/office/powerpoint/2010/main" val="4266793350"/>
              </p:ext>
            </p:extLst>
          </p:nvPr>
        </p:nvGraphicFramePr>
        <p:xfrm>
          <a:off x="344343" y="1314809"/>
          <a:ext cx="11395250" cy="5429080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529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7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5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0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15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5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이름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유형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관련 클래스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다중성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공인 성적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구성 클래스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공인 성적 정보(1..*)-사용자 정보</a:t>
                      </a:r>
                      <a:r>
                        <a:rPr lang="ko-KR" sz="1800" dirty="0"/>
                        <a:t>(1)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사용자는 여러 개의 공인 성적 정보를 가질 수 있다.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자격증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구성 클래스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공인 성적 정보</a:t>
                      </a:r>
                      <a:endParaRPr sz="1800"/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</a:rPr>
                        <a:t>자격증 정보</a:t>
                      </a: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(1..*)-</a:t>
                      </a:r>
                      <a:r>
                        <a:rPr lang="ko-KR" sz="1800" dirty="0"/>
                        <a:t>공인 성적 정보(1)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공인 성적 정보에는 </a:t>
                      </a:r>
                      <a:r>
                        <a:rPr lang="ko-KR" sz="1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여러개의</a:t>
                      </a: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자격증 정보가 포함된다.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자격증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구성 클래스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자격증 별 보유자 통계 항목 </a:t>
                      </a: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정보</a:t>
                      </a:r>
                      <a:endParaRPr sz="1800"/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</a:rPr>
                        <a:t>자격증 정보</a:t>
                      </a: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(1..*)-</a:t>
                      </a:r>
                      <a:r>
                        <a:rPr lang="ko-KR" sz="1800" dirty="0"/>
                        <a:t>자격증 별 보유자 통계 항목 정보(1)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자격증 별 보유자 통계 항목 정보에는 </a:t>
                      </a:r>
                      <a:r>
                        <a:rPr lang="ko-KR" sz="1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여러개의</a:t>
                      </a: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자격증 정보가 포함된다.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시험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</a:rPr>
                        <a:t>구성 클래스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공인 성적 정보</a:t>
                      </a:r>
                      <a:endParaRPr sz="1800"/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시험 정보(1..*)-</a:t>
                      </a:r>
                      <a:r>
                        <a:rPr lang="ko-KR" sz="1800" dirty="0"/>
                        <a:t>공인 성적 정보(1)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공인 성적 정보에는 </a:t>
                      </a:r>
                      <a:r>
                        <a:rPr lang="ko-KR" sz="1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여러개의</a:t>
                      </a: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시험 정보가 포함된다.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시험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</a:rPr>
                        <a:t>구성 클래스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TOPCIT 성적 통계 항목</a:t>
                      </a: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 정보</a:t>
                      </a:r>
                      <a:endParaRPr sz="1800"/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시험 정보(1..*)-</a:t>
                      </a:r>
                      <a:r>
                        <a:rPr lang="ko-KR" sz="1800" dirty="0"/>
                        <a:t>TOPCIT 성적 통계 항목 정보(1)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TOPCIT 성적 통계 항목 정보에는 </a:t>
                      </a:r>
                      <a:r>
                        <a:rPr lang="ko-KR" sz="1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여러개의</a:t>
                      </a: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시험 정보가 포함된다.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어학 성적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/>
                        <a:t>구</a:t>
                      </a:r>
                      <a:r>
                        <a:rPr lang="ko-KR" sz="1800" dirty="0">
                          <a:solidFill>
                            <a:schemeClr val="dk1"/>
                          </a:solidFill>
                        </a:rPr>
                        <a:t> 클래스</a:t>
                      </a:r>
                      <a:endParaRPr sz="1800" b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공인 성적 정보</a:t>
                      </a:r>
                      <a:endParaRPr sz="1800"/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</a:rPr>
                        <a:t>어학 성적 정보</a:t>
                      </a: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(1..*)-</a:t>
                      </a:r>
                      <a:r>
                        <a:rPr lang="ko-KR" sz="1800" dirty="0"/>
                        <a:t>공인 성적 정보(1)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공인 성적 정보에는 </a:t>
                      </a:r>
                      <a:r>
                        <a:rPr lang="ko-KR" sz="1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여러개의</a:t>
                      </a: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어학 성적 정보가 포함된다.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어학 성적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dirty="0"/>
                        <a:t>양방향 연관 클래스</a:t>
                      </a:r>
                      <a:endParaRPr sz="1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어학 시험 별 활용 기업</a:t>
                      </a: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 정보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</a:rPr>
                        <a:t>어학 성적 정보</a:t>
                      </a: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(1..*)-</a:t>
                      </a:r>
                      <a:r>
                        <a:rPr lang="ko-KR" sz="1800" dirty="0"/>
                        <a:t>어학 시험 별 활용 기업 정보(1)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어학 시험 별 활용 기업 정보에는 </a:t>
                      </a:r>
                      <a:r>
                        <a:rPr lang="ko-KR" sz="1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여러개의</a:t>
                      </a: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어학 성적 정보가 포함된다.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107</a:t>
            </a:fld>
            <a:endParaRPr lang="ko-KR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14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38" name="Google Shape;1038;p114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관계 정보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040" name="Google Shape;1040;p114"/>
          <p:cNvGraphicFramePr/>
          <p:nvPr>
            <p:extLst>
              <p:ext uri="{D42A27DB-BD31-4B8C-83A1-F6EECF244321}">
                <p14:modId xmlns:p14="http://schemas.microsoft.com/office/powerpoint/2010/main" val="3720788036"/>
              </p:ext>
            </p:extLst>
          </p:nvPr>
        </p:nvGraphicFramePr>
        <p:xfrm>
          <a:off x="398375" y="1526875"/>
          <a:ext cx="11395250" cy="472805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609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7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00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이름</a:t>
                      </a:r>
                      <a:endParaRPr sz="22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유형</a:t>
                      </a:r>
                      <a:endParaRPr sz="22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관련 클래스</a:t>
                      </a:r>
                      <a:endParaRPr sz="22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다중성</a:t>
                      </a:r>
                      <a:endParaRPr sz="22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인턴 경험 정보</a:t>
                      </a:r>
                      <a:endParaRPr sz="2200" dirty="0"/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구성 클래스</a:t>
                      </a:r>
                      <a:endParaRPr sz="2200" dirty="0"/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 정보</a:t>
                      </a:r>
                      <a:endParaRPr sz="2200" dirty="0"/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인턴 경험 정보(1..*)-사용자 정보(1)</a:t>
                      </a:r>
                      <a:endParaRPr sz="22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사용자는 여러 개의 인턴 경험 정보를 가질 수 있다.</a:t>
                      </a:r>
                      <a:endParaRPr sz="22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추천 인턴십 정보</a:t>
                      </a:r>
                      <a:endParaRPr sz="22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양</a:t>
                      </a:r>
                      <a:r>
                        <a:rPr lang="ko-KR" altLang="en-US" sz="22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방</a:t>
                      </a:r>
                      <a:r>
                        <a:rPr lang="ko-KR" sz="22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향 </a:t>
                      </a:r>
                      <a:r>
                        <a:rPr 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연관</a:t>
                      </a:r>
                      <a:endParaRPr sz="22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인턴 경험 정보</a:t>
                      </a:r>
                      <a:endParaRPr sz="22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인턴 경험 정보(1..*)-추천 인턴십 정보(1)</a:t>
                      </a:r>
                      <a:endParaRPr sz="22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사용자의 여러 인턴 경험을 토대로 추천 인턴십 정보를 띄운다.</a:t>
                      </a:r>
                      <a:endParaRPr sz="22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이수 성적 정보</a:t>
                      </a:r>
                      <a:endParaRPr sz="22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구성 클래스</a:t>
                      </a:r>
                      <a:endParaRPr sz="22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 정보</a:t>
                      </a:r>
                      <a:endParaRPr sz="22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이수 성적 정보(1..*)-사용자 정보(1)</a:t>
                      </a:r>
                      <a:endParaRPr sz="22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사용자는 여러 개의 이수 성적 정보를 가질 수 있다.</a:t>
                      </a:r>
                      <a:endParaRPr sz="22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추천 학습 사이트 정보</a:t>
                      </a:r>
                      <a:endParaRPr sz="22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양방향 연관</a:t>
                      </a:r>
                      <a:endParaRPr sz="22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이수 성적 정보</a:t>
                      </a:r>
                      <a:endParaRPr sz="22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이수 성적 정보(1..*)-추천 학습 사이트 정보(1)</a:t>
                      </a:r>
                      <a:endParaRPr sz="2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여러 개의 이수 성적 정보를 가지지만 추천 학습 사이트 정보 1개를 참조한다.</a:t>
                      </a:r>
                      <a:endParaRPr sz="22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108</a:t>
            </a:fld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/>
          <p:nvPr/>
        </p:nvSpPr>
        <p:spPr>
          <a:xfrm>
            <a:off x="0" y="-12"/>
            <a:ext cx="12192000" cy="14841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54" name="Google Shape;354;p27"/>
          <p:cNvSpPr txBox="1">
            <a:spLocks noGrp="1"/>
          </p:cNvSpPr>
          <p:nvPr>
            <p:ph type="title"/>
          </p:nvPr>
        </p:nvSpPr>
        <p:spPr>
          <a:xfrm>
            <a:off x="734800" y="7918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6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개발 일정 - </a:t>
            </a:r>
            <a:r>
              <a:rPr lang="ko-KR" sz="5400" dirty="0" err="1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프론트엔드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355" name="Google Shape;355;p27"/>
          <p:cNvGraphicFramePr/>
          <p:nvPr/>
        </p:nvGraphicFramePr>
        <p:xfrm>
          <a:off x="729338" y="1825625"/>
          <a:ext cx="10733325" cy="2595950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280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1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구현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진행률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시작일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종료일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총기간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진척도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요구사항에 따른 정보수집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진행중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2019.03.15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2019.03.24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10일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50%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컨텐츠 구성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미완료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2019.03.23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2019.03.30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7일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0%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인포메이션 </a:t>
                      </a: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아키텍쳐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미완료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2019.03.26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2019.04.04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10일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0%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디자인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미완료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2019.04.05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2019.04.15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10일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0%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개발 및 제작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미완료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2019.04.16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2019.05.15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30일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0%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테스트 및 디버깅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미완료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2019.05.16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2019.05.31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14일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0%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15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46" name="Google Shape;1046;p115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관계 정보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048" name="Google Shape;1048;p115"/>
          <p:cNvGraphicFramePr/>
          <p:nvPr>
            <p:extLst>
              <p:ext uri="{D42A27DB-BD31-4B8C-83A1-F6EECF244321}">
                <p14:modId xmlns:p14="http://schemas.microsoft.com/office/powerpoint/2010/main" val="1515812042"/>
              </p:ext>
            </p:extLst>
          </p:nvPr>
        </p:nvGraphicFramePr>
        <p:xfrm>
          <a:off x="379664" y="1553848"/>
          <a:ext cx="11395250" cy="457443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2279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3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7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7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75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이름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유형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관련 클래스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다중성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58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정부</a:t>
                      </a:r>
                      <a:r>
                        <a:rPr lang="en-US" altLang="ko-KR" sz="2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sz="2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기업 </a:t>
                      </a: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교육 경험 정보</a:t>
                      </a:r>
                      <a:endParaRPr sz="2500" dirty="0"/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구성 클래스</a:t>
                      </a:r>
                      <a:endParaRPr sz="2500" dirty="0"/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 정보</a:t>
                      </a:r>
                      <a:endParaRPr sz="2500" dirty="0"/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정부*기업 교육 경험 정보(1..*)-사용자 정보(1)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사용자는 정부*기업 교육 경험 정보 여러 개를 가질 수 있다.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0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교육</a:t>
                      </a:r>
                      <a:r>
                        <a:rPr lang="en-US" altLang="ko-KR" sz="2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2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별 </a:t>
                      </a: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참여자 통계 항목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구성 클래스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정부*기업 교육 경험 정보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교육별</a:t>
                      </a: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참여자 통계 항목(1)-정부*기업 교육 경험 정보(1..*)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정부*기업 교육 경험은 </a:t>
                      </a: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여러개지만</a:t>
                      </a: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교육별</a:t>
                      </a: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참여자 통계 항목 1개를 참조한다.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109</a:t>
            </a:fld>
            <a:endParaRPr lang="ko-KR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16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54" name="Google Shape;1054;p116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관계 정보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056" name="Google Shape;1056;p116"/>
          <p:cNvGraphicFramePr/>
          <p:nvPr>
            <p:extLst>
              <p:ext uri="{D42A27DB-BD31-4B8C-83A1-F6EECF244321}">
                <p14:modId xmlns:p14="http://schemas.microsoft.com/office/powerpoint/2010/main" val="696263701"/>
              </p:ext>
            </p:extLst>
          </p:nvPr>
        </p:nvGraphicFramePr>
        <p:xfrm>
          <a:off x="379664" y="1488531"/>
          <a:ext cx="11395250" cy="488952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2090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0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92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이름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유형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관련 클래스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다중성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발자취 정보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연관 클래스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 정보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발자취 정보(1)-사용자 정보(1)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발자취 정보는 하나의 사용자 정보와 매치된다.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역량 그래프 시각화 정보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연관 클래스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/>
                        <a:t>사용자</a:t>
                      </a:r>
                      <a:r>
                        <a:rPr lang="ko-KR" sz="2600" dirty="0">
                          <a:solidFill>
                            <a:schemeClr val="dk1"/>
                          </a:solidFill>
                        </a:rPr>
                        <a:t> 정보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역량 그래프 시각화 정보(1)-사용자 정보(1)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역량 그래프 시각화 정보는 하나의 사용자 정보와 매치된다.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필터링</a:t>
                      </a: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정보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연관 클래스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/>
                        <a:t>사용자 </a:t>
                      </a:r>
                      <a:r>
                        <a:rPr lang="ko-KR" sz="2600" dirty="0">
                          <a:solidFill>
                            <a:schemeClr val="dk1"/>
                          </a:solidFill>
                        </a:rPr>
                        <a:t>정보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필터링</a:t>
                      </a: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정보(1)-사용자 정보(1)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필터링</a:t>
                      </a: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2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정보늖</a:t>
                      </a: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하나의 사용자 정보와 매치된다.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110</a:t>
            </a:fld>
            <a:endParaRPr lang="ko-KR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17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62" name="Google Shape;1062;p117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-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로그인</a:t>
            </a: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064" name="Google Shape;1064;p117"/>
          <p:cNvSpPr txBox="1"/>
          <p:nvPr/>
        </p:nvSpPr>
        <p:spPr>
          <a:xfrm flipH="1">
            <a:off x="587825" y="1520825"/>
            <a:ext cx="180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65" name="Google Shape;106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325" y="1722303"/>
            <a:ext cx="7477340" cy="48444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111</a:t>
            </a:fld>
            <a:endParaRPr lang="ko-KR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18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71" name="Google Shape;1071;p118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주력</a:t>
            </a:r>
            <a:r>
              <a:rPr lang="en-US" altLang="ko-KR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언어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입력/수정 </a:t>
            </a: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073" name="Google Shape;107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325" y="1520825"/>
            <a:ext cx="6189351" cy="51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112</a:t>
            </a:fld>
            <a:endParaRPr lang="ko-KR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19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79" name="Google Shape;1079;p119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주력</a:t>
            </a:r>
            <a:r>
              <a:rPr lang="en-US" altLang="ko-KR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언어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모니터링 </a:t>
            </a: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081" name="Google Shape;108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125" y="1422603"/>
            <a:ext cx="6103341" cy="52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113</a:t>
            </a:fld>
            <a:endParaRPr lang="ko-KR" alt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20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87" name="Google Shape;1087;p120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-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주력언어 추가정보</a:t>
            </a: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089" name="Google Shape;108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800" y="1520825"/>
            <a:ext cx="5871298" cy="50821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114</a:t>
            </a:fld>
            <a:endParaRPr lang="ko-KR" alt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21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95" name="Google Shape;1095;p121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-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프로젝트 경험 입력/수정</a:t>
            </a: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097" name="Google Shape;109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375" y="1445128"/>
            <a:ext cx="6103341" cy="52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115</a:t>
            </a:fld>
            <a:endParaRPr lang="ko-KR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22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03" name="Google Shape;1103;p122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-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프로젝트 경험 모니터링</a:t>
            </a: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05" name="Google Shape;110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225" y="1400103"/>
            <a:ext cx="6103341" cy="52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116</a:t>
            </a:fld>
            <a:endParaRPr lang="ko-KR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23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11" name="Google Shape;1111;p123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-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프로젝트 경험 추가정보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13" name="Google Shape;111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484" y="1314809"/>
            <a:ext cx="6800631" cy="52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117</a:t>
            </a:fld>
            <a:endParaRPr lang="ko-KR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24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19" name="Google Shape;1119;p124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-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인턴 경험 입력/수정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21" name="Google Shape;112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129" y="1314809"/>
            <a:ext cx="6103341" cy="52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118</a:t>
            </a:fld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8"/>
          <p:cNvSpPr/>
          <p:nvPr/>
        </p:nvSpPr>
        <p:spPr>
          <a:xfrm>
            <a:off x="-12" y="-12"/>
            <a:ext cx="12192000" cy="14841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62" name="Google Shape;362;p28"/>
          <p:cNvSpPr txBox="1">
            <a:spLocks noGrp="1"/>
          </p:cNvSpPr>
          <p:nvPr>
            <p:ph type="title"/>
          </p:nvPr>
        </p:nvSpPr>
        <p:spPr>
          <a:xfrm>
            <a:off x="719988" y="7918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6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개발 일정 - </a:t>
            </a:r>
            <a:r>
              <a:rPr lang="ko-KR" sz="5400" dirty="0" err="1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백엔드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363" name="Google Shape;363;p28"/>
          <p:cNvGraphicFramePr/>
          <p:nvPr/>
        </p:nvGraphicFramePr>
        <p:xfrm>
          <a:off x="794663" y="1825625"/>
          <a:ext cx="10602675" cy="3977740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336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3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6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구현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진행률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시작일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종료일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총기간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진척도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요구 사항 분석 및 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데이터 정의서 작성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진행중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2019.03.15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2019.03.24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9일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50%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서버 환경 구축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미완료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2019.03.24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</a:t>
                      </a:r>
                      <a:r>
                        <a:rPr lang="ko-KR" sz="18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4.07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14일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0%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API 설계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미완료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2019.03.26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2019.04.04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20일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0%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REST API 구현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b="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미완료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2019.04.04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2019.05.</a:t>
                      </a:r>
                      <a:r>
                        <a:rPr lang="ko-KR" sz="18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37일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0%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DB 설계 </a:t>
                      </a: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및구성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b="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미완료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2019.03.24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2019.04.</a:t>
                      </a:r>
                      <a:r>
                        <a:rPr lang="ko-KR" sz="18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27일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0%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DB 자료 입력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b="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미완료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2019.03.</a:t>
                      </a:r>
                      <a:r>
                        <a:rPr lang="ko-KR" sz="18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30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2019.04.</a:t>
                      </a:r>
                      <a:r>
                        <a:rPr lang="ko-KR" sz="18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sz="1800" b="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12일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0%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데이터 분석 알고리즘 설계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b="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미완료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2019.03.30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2019.04.30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32일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0%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데이터 분석 알고리즘 적용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미완료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2019.04.30 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2019.05.16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17일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0%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서버 테스트 및 디버깅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미완료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2019.05.16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2019.05.31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16일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0%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25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27" name="Google Shape;1127;p125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-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인턴 경험 모니터링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29" name="Google Shape;1129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129" y="1394027"/>
            <a:ext cx="6103341" cy="52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119</a:t>
            </a:fld>
            <a:endParaRPr lang="ko-KR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26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35" name="Google Shape;1135;p126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-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인턴 경험 추가정보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37" name="Google Shape;113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329" y="1314809"/>
            <a:ext cx="6103341" cy="52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120</a:t>
            </a:fld>
            <a:endParaRPr lang="ko-KR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27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43" name="Google Shape;1143;p127"/>
          <p:cNvSpPr txBox="1">
            <a:spLocks noGrp="1"/>
          </p:cNvSpPr>
          <p:nvPr>
            <p:ph type="title"/>
          </p:nvPr>
        </p:nvSpPr>
        <p:spPr>
          <a:xfrm>
            <a:off x="719999" y="-55497"/>
            <a:ext cx="1071933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-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정부/기업 교육 </a:t>
            </a:r>
            <a:r>
              <a:rPr lang="ko-KR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경험</a:t>
            </a:r>
            <a:r>
              <a:rPr lang="en-US" altLang="ko-KR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입력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/수정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45" name="Google Shape;114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862" y="1270203"/>
            <a:ext cx="6252275" cy="54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121</a:t>
            </a:fld>
            <a:endParaRPr lang="ko-KR" alt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28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51" name="Google Shape;1151;p128"/>
          <p:cNvSpPr txBox="1">
            <a:spLocks noGrp="1"/>
          </p:cNvSpPr>
          <p:nvPr>
            <p:ph type="title"/>
          </p:nvPr>
        </p:nvSpPr>
        <p:spPr>
          <a:xfrm>
            <a:off x="719999" y="-55497"/>
            <a:ext cx="1071933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-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정부/기업 교육 경험 모니터링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53" name="Google Shape;115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129" y="1314809"/>
            <a:ext cx="6103341" cy="52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122</a:t>
            </a:fld>
            <a:endParaRPr lang="ko-KR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29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59" name="Google Shape;1159;p129"/>
          <p:cNvSpPr txBox="1">
            <a:spLocks noGrp="1"/>
          </p:cNvSpPr>
          <p:nvPr>
            <p:ph type="title"/>
          </p:nvPr>
        </p:nvSpPr>
        <p:spPr>
          <a:xfrm>
            <a:off x="719999" y="-55497"/>
            <a:ext cx="1070066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-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정부/기업 교육 경험 추가 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61" name="Google Shape;1161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549" y="1355877"/>
            <a:ext cx="6356502" cy="55021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123</a:t>
            </a:fld>
            <a:endParaRPr lang="ko-KR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30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67" name="Google Shape;1167;p130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-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이수 성적 모니터링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69" name="Google Shape;116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275" y="1433853"/>
            <a:ext cx="6103341" cy="52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124</a:t>
            </a:fld>
            <a:endParaRPr lang="ko-KR" alt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31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75" name="Google Shape;1175;p131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-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이수 성적 추가정보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77" name="Google Shape;117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350" y="1439128"/>
            <a:ext cx="6103341" cy="52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125</a:t>
            </a:fld>
            <a:endParaRPr lang="ko-KR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32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83" name="Google Shape;1183;p132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-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공인 성적 입력/수정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85" name="Google Shape;118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375" y="1270203"/>
            <a:ext cx="6103341" cy="52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126</a:t>
            </a:fld>
            <a:endParaRPr lang="ko-KR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33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91" name="Google Shape;1191;p133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-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공인 성적 모니터링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93" name="Google Shape;1193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800" y="1422603"/>
            <a:ext cx="6103341" cy="52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127</a:t>
            </a:fld>
            <a:endParaRPr lang="ko-KR" alt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34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99" name="Google Shape;1199;p134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-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공인 성적 추가 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201" name="Google Shape;1201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025" y="1433853"/>
            <a:ext cx="6103341" cy="52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128</a:t>
            </a:fld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70" name="Google Shape;370;p29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팀 &amp; 개인 목표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371" name="Google Shape;371;p29"/>
          <p:cNvGraphicFramePr/>
          <p:nvPr>
            <p:extLst>
              <p:ext uri="{D42A27DB-BD31-4B8C-83A1-F6EECF244321}">
                <p14:modId xmlns:p14="http://schemas.microsoft.com/office/powerpoint/2010/main" val="2827104853"/>
              </p:ext>
            </p:extLst>
          </p:nvPr>
        </p:nvGraphicFramePr>
        <p:xfrm>
          <a:off x="121919" y="1311641"/>
          <a:ext cx="11930750" cy="531846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5704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6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Capstone</a:t>
                      </a: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수업의 목표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4EB4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팀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학교에서 실제로 사용될 수 있을 정도의 완성도를 가진 소프트웨어를 만들어 학교 발전에 기여하고 싶습니다.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박누리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프로젝트를 통해 웹사이트를 기획하고 구현하는 일련의 과정을 경험하고 </a:t>
                      </a: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백엔드를</a:t>
                      </a: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구축하면서 </a:t>
                      </a: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java</a:t>
                      </a: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실력을 향상시키고 </a:t>
                      </a: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restful</a:t>
                      </a: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구조에 대해 더 공부하고 싶습니다.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이예슬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서버와 데이터베이스를 구축하며 </a:t>
                      </a: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spring</a:t>
                      </a: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framework</a:t>
                      </a: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사용 방법, 구축 방법에 대한 개념과 프로세스를 정립하고 싶다.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김지선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평소에 관심있었던 </a:t>
                      </a: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html과</a:t>
                      </a: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css</a:t>
                      </a: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언어를 더 공부하고 </a:t>
                      </a: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백엔드와</a:t>
                      </a: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협업하여 개발하는 경험을 하여 나의 </a:t>
                      </a: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sw</a:t>
                      </a: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역량을 키우고 싶습니다.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김아연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학교에서 배웠던 내용들 뿐만 아니라 스프링 툴을 이용하여 프로젝트를 진행함으로써 실력 향상의 기회가 되고, 실제 </a:t>
                      </a: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백엔드를</a:t>
                      </a: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만들어 보며 앞으로의 경험들에 도움이 되고 싶습니다.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최다빈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실무와 비슷한 프로젝트를 통하여 팀 프로젝트 진행 과정을 배우고 웹 프로그래밍을 포함한 전반적인 </a:t>
                      </a: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프론트엔드</a:t>
                      </a: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코딩 실력과 팀워크를 향상시키고 싶습니다.</a:t>
                      </a:r>
                      <a:endParaRPr sz="1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35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07" name="Google Shape;1207;p135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-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관심 목표 입력/수정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209" name="Google Shape;120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325" y="1411328"/>
            <a:ext cx="6103341" cy="52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129</a:t>
            </a:fld>
            <a:endParaRPr lang="ko-KR" alt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36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15" name="Google Shape;1215;p136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-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관심 목표 모니터링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217" name="Google Shape;1217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325" y="1501578"/>
            <a:ext cx="6103341" cy="52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130</a:t>
            </a:fld>
            <a:endParaRPr lang="ko-KR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37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23" name="Google Shape;1223;p137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-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관심 목표 추가 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225" name="Google Shape;122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325" y="1411328"/>
            <a:ext cx="6103341" cy="52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131</a:t>
            </a:fld>
            <a:endParaRPr lang="ko-KR" alt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38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31" name="Google Shape;1231;p138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-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발자취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233" name="Google Shape;123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325" y="1411353"/>
            <a:ext cx="6103341" cy="52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132</a:t>
            </a:fld>
            <a:endParaRPr lang="ko-KR" alt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39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39" name="Google Shape;1239;p139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시퀀스 다이어그램 - </a:t>
            </a:r>
            <a:r>
              <a:rPr 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관리자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241" name="Google Shape;1241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325" y="1400103"/>
            <a:ext cx="6103341" cy="52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133</a:t>
            </a:fld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78" name="Google Shape;378;p30"/>
          <p:cNvSpPr txBox="1">
            <a:spLocks noGrp="1"/>
          </p:cNvSpPr>
          <p:nvPr>
            <p:ph type="title"/>
          </p:nvPr>
        </p:nvSpPr>
        <p:spPr>
          <a:xfrm>
            <a:off x="3400926" y="2879520"/>
            <a:ext cx="5168579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4C5E"/>
              </a:buClr>
              <a:buSzPts val="4400"/>
              <a:buFont typeface="Malgun Gothic"/>
              <a:buNone/>
            </a:pPr>
            <a:r>
              <a:rPr lang="en-US" altLang="ko-KR" sz="6000" b="1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+ </a:t>
            </a:r>
            <a:r>
              <a:rPr lang="ko-KR" altLang="en-US" sz="6000" b="1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추가 </a:t>
            </a:r>
            <a:r>
              <a:rPr lang="ko-KR" sz="6000" b="1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사항</a:t>
            </a:r>
            <a:endParaRPr sz="6000" b="1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554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/>
          <p:nvPr/>
        </p:nvSpPr>
        <p:spPr>
          <a:xfrm>
            <a:off x="0" y="-6"/>
            <a:ext cx="12192000" cy="14841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720000" y="7919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6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화면 구성</a:t>
            </a:r>
            <a:endParaRPr sz="6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28" name="Google Shape;228;p21"/>
          <p:cNvSpPr/>
          <p:nvPr/>
        </p:nvSpPr>
        <p:spPr>
          <a:xfrm>
            <a:off x="1994265" y="1925033"/>
            <a:ext cx="8299269" cy="4519749"/>
          </a:xfrm>
          <a:prstGeom prst="roundRect">
            <a:avLst>
              <a:gd name="adj" fmla="val 491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29" name="Google Shape;229;p21"/>
          <p:cNvSpPr/>
          <p:nvPr/>
        </p:nvSpPr>
        <p:spPr>
          <a:xfrm>
            <a:off x="1989909" y="2129688"/>
            <a:ext cx="8299269" cy="4035982"/>
          </a:xfrm>
          <a:prstGeom prst="roundRect">
            <a:avLst>
              <a:gd name="adj" fmla="val 0"/>
            </a:avLst>
          </a:prstGeom>
          <a:solidFill>
            <a:srgbClr val="FFFD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1989910" y="2704011"/>
            <a:ext cx="8299269" cy="3740771"/>
          </a:xfrm>
          <a:prstGeom prst="roundRect">
            <a:avLst>
              <a:gd name="adj" fmla="val 4914"/>
            </a:avLst>
          </a:prstGeom>
          <a:solidFill>
            <a:srgbClr val="FFFD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31" name="Google Shape;231;p21"/>
          <p:cNvSpPr/>
          <p:nvPr/>
        </p:nvSpPr>
        <p:spPr>
          <a:xfrm>
            <a:off x="2225364" y="1977455"/>
            <a:ext cx="113211" cy="1132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32" name="Google Shape;232;p21"/>
          <p:cNvSpPr/>
          <p:nvPr/>
        </p:nvSpPr>
        <p:spPr>
          <a:xfrm rot="-2700000">
            <a:off x="2311636" y="4051808"/>
            <a:ext cx="416555" cy="416555"/>
          </a:xfrm>
          <a:prstGeom prst="halfFrame">
            <a:avLst>
              <a:gd name="adj1" fmla="val 23675"/>
              <a:gd name="adj2" fmla="val 24710"/>
            </a:avLst>
          </a:prstGeom>
          <a:solidFill>
            <a:srgbClr val="FF0D0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33" name="Google Shape;233;p21"/>
          <p:cNvSpPr/>
          <p:nvPr/>
        </p:nvSpPr>
        <p:spPr>
          <a:xfrm rot="8100000">
            <a:off x="9587598" y="4051807"/>
            <a:ext cx="416555" cy="416555"/>
          </a:xfrm>
          <a:prstGeom prst="halfFrame">
            <a:avLst>
              <a:gd name="adj1" fmla="val 23675"/>
              <a:gd name="adj2" fmla="val 24710"/>
            </a:avLst>
          </a:prstGeom>
          <a:solidFill>
            <a:srgbClr val="FF0D0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2403891" y="1973101"/>
            <a:ext cx="113211" cy="1132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1994262" y="2160506"/>
            <a:ext cx="1213297" cy="392872"/>
          </a:xfrm>
          <a:prstGeom prst="roundRect">
            <a:avLst>
              <a:gd name="adj" fmla="val 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언어</a:t>
            </a: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3235227" y="2156153"/>
            <a:ext cx="1226741" cy="397225"/>
          </a:xfrm>
          <a:prstGeom prst="roundRect">
            <a:avLst>
              <a:gd name="adj" fmla="val 0"/>
            </a:avLst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프로젝트</a:t>
            </a: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4489265" y="2156152"/>
            <a:ext cx="1226744" cy="397226"/>
          </a:xfrm>
          <a:prstGeom prst="roundRect">
            <a:avLst>
              <a:gd name="adj" fmla="val 0"/>
            </a:avLst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인턴 경험</a:t>
            </a: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6588042" y="2156150"/>
            <a:ext cx="1226750" cy="397228"/>
          </a:xfrm>
          <a:prstGeom prst="roundRect">
            <a:avLst>
              <a:gd name="adj" fmla="val 0"/>
            </a:avLst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교육 경험</a:t>
            </a: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7833374" y="2156145"/>
            <a:ext cx="1226765" cy="397233"/>
          </a:xfrm>
          <a:prstGeom prst="roundRect">
            <a:avLst>
              <a:gd name="adj" fmla="val 0"/>
            </a:avLst>
          </a:prstGeom>
          <a:solidFill>
            <a:srgbClr val="CC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자격증</a:t>
            </a: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9083060" y="2160506"/>
            <a:ext cx="1213297" cy="392872"/>
          </a:xfrm>
          <a:prstGeom prst="roundRect">
            <a:avLst>
              <a:gd name="adj" fmla="val 0"/>
            </a:avLst>
          </a:prstGeom>
          <a:solidFill>
            <a:srgbClr val="FF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목표 및 관심</a:t>
            </a: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5738948" y="2155815"/>
            <a:ext cx="826173" cy="482883"/>
          </a:xfrm>
          <a:prstGeom prst="roundRect">
            <a:avLst>
              <a:gd name="adj" fmla="val 0"/>
            </a:avLst>
          </a:prstGeom>
          <a:solidFill>
            <a:srgbClr val="FF5D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ㅇㄹ</a:t>
            </a: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ㄱㅎ</a:t>
            </a: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242" name="Google Shape;24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6261" y="3511572"/>
            <a:ext cx="1752967" cy="175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3385" y="3726116"/>
            <a:ext cx="1638364" cy="163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6071" y="3449240"/>
            <a:ext cx="1795868" cy="17958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14</a:t>
            </a:fld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69" name="Google Shape;269;p23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업무 구성도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271" name="Google Shape;271;p23"/>
          <p:cNvGrpSpPr/>
          <p:nvPr/>
        </p:nvGrpSpPr>
        <p:grpSpPr>
          <a:xfrm>
            <a:off x="224590" y="1442206"/>
            <a:ext cx="11771458" cy="5241448"/>
            <a:chOff x="195908" y="201536"/>
            <a:chExt cx="11800139" cy="6482118"/>
          </a:xfrm>
        </p:grpSpPr>
        <p:grpSp>
          <p:nvGrpSpPr>
            <p:cNvPr id="272" name="Google Shape;272;p23"/>
            <p:cNvGrpSpPr/>
            <p:nvPr/>
          </p:nvGrpSpPr>
          <p:grpSpPr>
            <a:xfrm>
              <a:off x="195908" y="201536"/>
              <a:ext cx="4626422" cy="1556656"/>
              <a:chOff x="7380483" y="1099610"/>
              <a:chExt cx="4626422" cy="1556656"/>
            </a:xfrm>
          </p:grpSpPr>
          <p:sp>
            <p:nvSpPr>
              <p:cNvPr id="273" name="Google Shape;273;p23"/>
              <p:cNvSpPr/>
              <p:nvPr/>
            </p:nvSpPr>
            <p:spPr>
              <a:xfrm>
                <a:off x="7380484" y="1981190"/>
                <a:ext cx="2237016" cy="675076"/>
              </a:xfrm>
              <a:prstGeom prst="rect">
                <a:avLst/>
              </a:prstGeom>
              <a:solidFill>
                <a:srgbClr val="C2D2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b="0" i="0" u="none" strike="noStrike" cap="none" dirty="0" err="1">
                    <a:solidFill>
                      <a:schemeClr val="dk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Arial"/>
                  </a:rPr>
                  <a:t>최다빈</a:t>
                </a:r>
                <a:endParaRPr sz="24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endParaRPr>
              </a:p>
            </p:txBody>
          </p:sp>
          <p:sp>
            <p:nvSpPr>
              <p:cNvPr id="274" name="Google Shape;274;p23"/>
              <p:cNvSpPr/>
              <p:nvPr/>
            </p:nvSpPr>
            <p:spPr>
              <a:xfrm>
                <a:off x="9769889" y="1970300"/>
                <a:ext cx="2237016" cy="685965"/>
              </a:xfrm>
              <a:prstGeom prst="rect">
                <a:avLst/>
              </a:prstGeom>
              <a:solidFill>
                <a:srgbClr val="C2D2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b="0" i="0" u="none" strike="noStrike" cap="none" dirty="0">
                    <a:solidFill>
                      <a:schemeClr val="dk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Arial"/>
                  </a:rPr>
                  <a:t>김지선</a:t>
                </a:r>
                <a:endParaRPr sz="24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endParaRPr>
              </a:p>
            </p:txBody>
          </p:sp>
          <p:sp>
            <p:nvSpPr>
              <p:cNvPr id="275" name="Google Shape;275;p23"/>
              <p:cNvSpPr/>
              <p:nvPr/>
            </p:nvSpPr>
            <p:spPr>
              <a:xfrm>
                <a:off x="7380483" y="1099610"/>
                <a:ext cx="4626421" cy="680515"/>
              </a:xfrm>
              <a:prstGeom prst="rect">
                <a:avLst/>
              </a:prstGeom>
              <a:solidFill>
                <a:srgbClr val="8ACCB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b="0" i="0" u="none" strike="noStrike" cap="none" dirty="0" err="1">
                    <a:solidFill>
                      <a:schemeClr val="dk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Arial"/>
                  </a:rPr>
                  <a:t>프론트엔드</a:t>
                </a:r>
                <a:endParaRPr sz="24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endParaRPr>
              </a:p>
            </p:txBody>
          </p:sp>
        </p:grpSp>
        <p:grpSp>
          <p:nvGrpSpPr>
            <p:cNvPr id="276" name="Google Shape;276;p23"/>
            <p:cNvGrpSpPr/>
            <p:nvPr/>
          </p:nvGrpSpPr>
          <p:grpSpPr>
            <a:xfrm>
              <a:off x="4980220" y="201847"/>
              <a:ext cx="7015826" cy="1556345"/>
              <a:chOff x="212269" y="1099921"/>
              <a:chExt cx="7015826" cy="1556345"/>
            </a:xfrm>
          </p:grpSpPr>
          <p:sp>
            <p:nvSpPr>
              <p:cNvPr id="277" name="Google Shape;277;p23"/>
              <p:cNvSpPr/>
              <p:nvPr/>
            </p:nvSpPr>
            <p:spPr>
              <a:xfrm>
                <a:off x="212269" y="1975750"/>
                <a:ext cx="2237016" cy="680515"/>
              </a:xfrm>
              <a:prstGeom prst="rect">
                <a:avLst/>
              </a:prstGeom>
              <a:solidFill>
                <a:srgbClr val="C2D2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b="0" i="0" u="none" strike="noStrike" cap="none" dirty="0">
                    <a:solidFill>
                      <a:schemeClr val="dk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Arial"/>
                  </a:rPr>
                  <a:t>이예슬</a:t>
                </a:r>
                <a:endParaRPr sz="24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endParaRPr>
              </a:p>
            </p:txBody>
          </p:sp>
          <p:sp>
            <p:nvSpPr>
              <p:cNvPr id="278" name="Google Shape;278;p23"/>
              <p:cNvSpPr/>
              <p:nvPr/>
            </p:nvSpPr>
            <p:spPr>
              <a:xfrm>
                <a:off x="2601674" y="1981190"/>
                <a:ext cx="2237016" cy="675076"/>
              </a:xfrm>
              <a:prstGeom prst="rect">
                <a:avLst/>
              </a:prstGeom>
              <a:solidFill>
                <a:srgbClr val="C2D2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b="0" i="0" u="none" strike="noStrike" cap="none" dirty="0">
                    <a:solidFill>
                      <a:schemeClr val="dk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Arial"/>
                  </a:rPr>
                  <a:t>박누리</a:t>
                </a:r>
                <a:endParaRPr sz="24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endParaRPr>
              </a:p>
            </p:txBody>
          </p:sp>
          <p:sp>
            <p:nvSpPr>
              <p:cNvPr id="279" name="Google Shape;279;p23"/>
              <p:cNvSpPr/>
              <p:nvPr/>
            </p:nvSpPr>
            <p:spPr>
              <a:xfrm>
                <a:off x="4991079" y="1981190"/>
                <a:ext cx="2237016" cy="675076"/>
              </a:xfrm>
              <a:prstGeom prst="rect">
                <a:avLst/>
              </a:prstGeom>
              <a:solidFill>
                <a:srgbClr val="C2D2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b="0" i="0" u="none" strike="noStrike" cap="none" dirty="0" err="1">
                    <a:solidFill>
                      <a:schemeClr val="dk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Arial"/>
                  </a:rPr>
                  <a:t>김아연</a:t>
                </a:r>
                <a:endParaRPr sz="24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endParaRPr>
              </a:p>
            </p:txBody>
          </p:sp>
          <p:sp>
            <p:nvSpPr>
              <p:cNvPr id="280" name="Google Shape;280;p23"/>
              <p:cNvSpPr/>
              <p:nvPr/>
            </p:nvSpPr>
            <p:spPr>
              <a:xfrm>
                <a:off x="212269" y="1099921"/>
                <a:ext cx="7015826" cy="680515"/>
              </a:xfrm>
              <a:prstGeom prst="rect">
                <a:avLst/>
              </a:prstGeom>
              <a:solidFill>
                <a:srgbClr val="8ACCB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b="0" i="0" u="none" strike="noStrike" cap="none" dirty="0" err="1">
                    <a:solidFill>
                      <a:schemeClr val="dk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Arial"/>
                  </a:rPr>
                  <a:t>백엔드</a:t>
                </a:r>
                <a:endParaRPr sz="24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endParaRPr>
              </a:p>
            </p:txBody>
          </p:sp>
        </p:grpSp>
        <p:sp>
          <p:nvSpPr>
            <p:cNvPr id="281" name="Google Shape;281;p23"/>
            <p:cNvSpPr/>
            <p:nvPr/>
          </p:nvSpPr>
          <p:spPr>
            <a:xfrm>
              <a:off x="195908" y="1926769"/>
              <a:ext cx="2237017" cy="4735288"/>
            </a:xfrm>
            <a:prstGeom prst="rect">
              <a:avLst/>
            </a:prstGeom>
            <a:solidFill>
              <a:srgbClr val="FFFBE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일치율로</a:t>
              </a: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분석된 발자취 정보 시각화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역량 모니터링 시각화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추가정보 시각화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분석된 데이터를 </a:t>
              </a:r>
              <a:r>
                <a:rPr lang="ko-KR" sz="1600" b="0" i="0" u="none" strike="noStrike" cap="none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단어구름</a:t>
              </a: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기능으로 시각화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공모전 정보 시각화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관리자를 위한 학생들 전체 역량 모니터링 시각화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필터링</a:t>
              </a: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/</a:t>
              </a:r>
              <a:r>
                <a:rPr lang="ko-KR" sz="1600" b="0" i="0" u="none" strike="noStrike" cap="none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리스트업</a:t>
              </a: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폼 구현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관리자용 역량 입력/수정 폼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2585314" y="1948366"/>
              <a:ext cx="2237017" cy="4735288"/>
            </a:xfrm>
            <a:prstGeom prst="rect">
              <a:avLst/>
            </a:prstGeom>
            <a:solidFill>
              <a:srgbClr val="FFFBE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로고 디자인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화면 디자인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로그인 폼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주력언어 입력/수정 폼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프로젝트 경험 입력/수정 폼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인턴 경험 입력/수정 폼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정부/기업 교육 입력/수정 폼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자격증/시험/어학 입력/수정 폼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관심 분야/목표 입력/수정 폼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4974720" y="1948366"/>
              <a:ext cx="2237017" cy="4735288"/>
            </a:xfrm>
            <a:prstGeom prst="rect">
              <a:avLst/>
            </a:prstGeom>
            <a:solidFill>
              <a:srgbClr val="FFFBE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DB 설계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REST API 설계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DB 구축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서버 SQL 서비스 구현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추천 </a:t>
              </a:r>
              <a:r>
                <a:rPr lang="ko-KR" sz="1600" b="0" i="0" u="none" strike="noStrike" cap="none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검색어</a:t>
              </a: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코딩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단어구름</a:t>
              </a: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시각화를 위한 데이터 분석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발자취 추천 알고리즘 설계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TOPCIT 성적 그래프 시각화 알고리즘 설계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9759030" y="1926769"/>
              <a:ext cx="2237017" cy="4735288"/>
            </a:xfrm>
            <a:prstGeom prst="rect">
              <a:avLst/>
            </a:prstGeom>
            <a:solidFill>
              <a:srgbClr val="FFFBE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DB 설계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REST API 설계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REST API 구축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서버 모델링 및 </a:t>
              </a:r>
              <a:r>
                <a:rPr lang="ko-KR" sz="1600" b="0" i="0" u="none" strike="noStrike" cap="none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Controller</a:t>
              </a: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구현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개인 역량 시각화 알고리즘 설계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전체 학생 주력 언어 분포 그래프 알고리즘 설계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기업 요구 스펙 통계 그래프 알고리즘 설계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7369624" y="1926769"/>
              <a:ext cx="2237017" cy="4735288"/>
            </a:xfrm>
            <a:prstGeom prst="rect">
              <a:avLst/>
            </a:prstGeom>
            <a:solidFill>
              <a:srgbClr val="FFFBE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DB 설계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REST API 설계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REST API 구축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서버 모델링 및 </a:t>
              </a:r>
              <a:r>
                <a:rPr lang="ko-KR" sz="1600" b="0" i="0" u="none" strike="noStrike" cap="none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Controller</a:t>
              </a: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구현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공모전 추천 알고리즘 설계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전체 역량 그래프 시각화 알고리즘 설계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필터링</a:t>
              </a: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/</a:t>
              </a:r>
              <a:r>
                <a:rPr lang="ko-KR" sz="1600" b="0" i="0" u="none" strike="noStrike" cap="none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리스트업</a:t>
              </a: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/검색 알고리즘 설계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ko-KR" sz="1600" b="0" i="0" u="none" strike="noStrike" cap="none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직업군</a:t>
              </a: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별 언어 분포 그래프 알고리즘 설계</a:t>
              </a:r>
              <a:endParaRPr sz="16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15</a:t>
            </a:fld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/>
          <p:nvPr/>
        </p:nvSpPr>
        <p:spPr>
          <a:xfrm>
            <a:off x="2063421" y="2117258"/>
            <a:ext cx="8077199" cy="445226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04" name="Google Shape;304;p24"/>
          <p:cNvSpPr/>
          <p:nvPr/>
        </p:nvSpPr>
        <p:spPr>
          <a:xfrm>
            <a:off x="6144127" y="2799348"/>
            <a:ext cx="3858128" cy="696148"/>
          </a:xfrm>
          <a:prstGeom prst="rect">
            <a:avLst/>
          </a:prstGeom>
          <a:solidFill>
            <a:srgbClr val="AEAE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제공</a:t>
            </a:r>
            <a:endParaRPr sz="24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01" name="Google Shape;301;p24"/>
          <p:cNvSpPr/>
          <p:nvPr/>
        </p:nvSpPr>
        <p:spPr>
          <a:xfrm>
            <a:off x="6152147" y="3489086"/>
            <a:ext cx="3858128" cy="2663272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현직자 상황 통계 자료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공모전 정보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인턴 정보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기업/정보 교육 정보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사이트 정보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TOPCIT 점수 분포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 요구 스펙 정보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10358339" y="2117258"/>
            <a:ext cx="1502229" cy="4446828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학생</a:t>
            </a:r>
            <a:endParaRPr sz="32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소융대 학생</a:t>
            </a:r>
            <a:endParaRPr sz="24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10358348" y="2117221"/>
            <a:ext cx="1502100" cy="4446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관리자</a:t>
            </a:r>
            <a:endParaRPr sz="32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 dirty="0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교수</a:t>
            </a:r>
            <a:endParaRPr lang="en-US" altLang="ko-KR" sz="2400" b="0" i="0" u="none" strike="noStrike" cap="none" dirty="0" smtClean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 dirty="0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조교</a:t>
            </a:r>
            <a:endParaRPr lang="en-US" altLang="ko-KR" sz="2400" b="0" i="0" u="none" strike="noStrike" cap="none" dirty="0" smtClean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행정직원</a:t>
            </a:r>
            <a:endParaRPr sz="24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9024243" y="4215542"/>
            <a:ext cx="1685657" cy="463047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Google Shape;290;p24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시스템 구성도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343473" y="2117258"/>
            <a:ext cx="1502229" cy="4446828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관리자</a:t>
            </a:r>
            <a:endParaRPr sz="32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교수</a:t>
            </a:r>
            <a:endParaRPr sz="24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조교</a:t>
            </a:r>
            <a:endParaRPr sz="24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행정직원</a:t>
            </a:r>
            <a:endParaRPr sz="24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343473" y="1404650"/>
            <a:ext cx="1502229" cy="622765"/>
          </a:xfrm>
          <a:prstGeom prst="rect">
            <a:avLst/>
          </a:prstGeom>
          <a:solidFill>
            <a:srgbClr val="5661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Client</a:t>
            </a:r>
            <a:endParaRPr sz="24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10358338" y="1404650"/>
            <a:ext cx="1502229" cy="614745"/>
          </a:xfrm>
          <a:prstGeom prst="rect">
            <a:avLst/>
          </a:prstGeom>
          <a:solidFill>
            <a:srgbClr val="7D86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Client</a:t>
            </a:r>
            <a:endParaRPr sz="24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98" name="Google Shape;298;p24"/>
          <p:cNvSpPr/>
          <p:nvPr/>
        </p:nvSpPr>
        <p:spPr>
          <a:xfrm>
            <a:off x="2068000" y="1404650"/>
            <a:ext cx="8072620" cy="614745"/>
          </a:xfrm>
          <a:prstGeom prst="rect">
            <a:avLst/>
          </a:prstGeom>
          <a:solidFill>
            <a:srgbClr val="6464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Server / DB</a:t>
            </a:r>
            <a:endParaRPr sz="24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99" name="Google Shape;299;p24"/>
          <p:cNvSpPr/>
          <p:nvPr/>
        </p:nvSpPr>
        <p:spPr>
          <a:xfrm>
            <a:off x="10358337" y="1404650"/>
            <a:ext cx="1502229" cy="622765"/>
          </a:xfrm>
          <a:prstGeom prst="rect">
            <a:avLst/>
          </a:prstGeom>
          <a:solidFill>
            <a:srgbClr val="5661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Client</a:t>
            </a:r>
            <a:endParaRPr sz="24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00" name="Google Shape;300;p24"/>
          <p:cNvSpPr/>
          <p:nvPr/>
        </p:nvSpPr>
        <p:spPr>
          <a:xfrm>
            <a:off x="2197766" y="3497106"/>
            <a:ext cx="3858128" cy="2663272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주력언어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경험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인턴 경험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기업/정부 교육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자격증/시험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이수 성적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3" name="Google Shape;303;p24"/>
          <p:cNvSpPr/>
          <p:nvPr/>
        </p:nvSpPr>
        <p:spPr>
          <a:xfrm>
            <a:off x="2200294" y="2815389"/>
            <a:ext cx="3845052" cy="680105"/>
          </a:xfrm>
          <a:prstGeom prst="rect">
            <a:avLst/>
          </a:prstGeom>
          <a:solidFill>
            <a:srgbClr val="AEAE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역량</a:t>
            </a:r>
            <a:endParaRPr sz="24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07" name="Google Shape;307;p24"/>
          <p:cNvSpPr/>
          <p:nvPr/>
        </p:nvSpPr>
        <p:spPr>
          <a:xfrm>
            <a:off x="343589" y="2117221"/>
            <a:ext cx="1502100" cy="4446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학생</a:t>
            </a:r>
            <a:endParaRPr sz="32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소융대 학생</a:t>
            </a:r>
            <a:endParaRPr sz="24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16</a:t>
            </a:fld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1665364" y="4201890"/>
            <a:ext cx="1685657" cy="463047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00193" y="4282454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 역량 정보 제공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24243" y="4282454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역량 모니터링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 flipH="1">
            <a:off x="1665244" y="4741028"/>
            <a:ext cx="1685777" cy="463047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807019" y="4815854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 역량 모니터링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오른쪽 화살표 28"/>
          <p:cNvSpPr/>
          <p:nvPr/>
        </p:nvSpPr>
        <p:spPr>
          <a:xfrm flipH="1">
            <a:off x="9029040" y="4745395"/>
            <a:ext cx="1685777" cy="463047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007531" y="4841993"/>
            <a:ext cx="18004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성적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수상내역 정보 제공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17</a:t>
            </a:fld>
            <a:endParaRPr lang="ko-KR" altLang="en-US"/>
          </a:p>
        </p:txBody>
      </p:sp>
      <p:pic>
        <p:nvPicPr>
          <p:cNvPr id="6" name="image9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91" y="330926"/>
            <a:ext cx="11956678" cy="63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4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78" name="Google Shape;378;p30"/>
          <p:cNvSpPr txBox="1">
            <a:spLocks noGrp="1"/>
          </p:cNvSpPr>
          <p:nvPr>
            <p:ph type="title"/>
          </p:nvPr>
        </p:nvSpPr>
        <p:spPr>
          <a:xfrm>
            <a:off x="3400926" y="2879520"/>
            <a:ext cx="5168579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4C5E"/>
              </a:buClr>
              <a:buSzPts val="4400"/>
              <a:buFont typeface="Malgun Gothic"/>
              <a:buNone/>
            </a:pPr>
            <a:r>
              <a:rPr lang="ko-KR" sz="6000" b="1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요구사항 명세서</a:t>
            </a:r>
            <a:endParaRPr sz="6000" b="1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379" name="Google Shape;379;p30"/>
          <p:cNvCxnSpPr/>
          <p:nvPr/>
        </p:nvCxnSpPr>
        <p:spPr>
          <a:xfrm>
            <a:off x="4723384" y="2144440"/>
            <a:ext cx="2551713" cy="0"/>
          </a:xfrm>
          <a:prstGeom prst="straightConnector1">
            <a:avLst/>
          </a:prstGeom>
          <a:noFill/>
          <a:ln w="28575" cap="flat" cmpd="sng">
            <a:solidFill>
              <a:srgbClr val="C3CF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0" name="Google Shape;380;p30"/>
          <p:cNvCxnSpPr/>
          <p:nvPr/>
        </p:nvCxnSpPr>
        <p:spPr>
          <a:xfrm>
            <a:off x="4723384" y="4446487"/>
            <a:ext cx="2551713" cy="0"/>
          </a:xfrm>
          <a:prstGeom prst="straightConnector1">
            <a:avLst/>
          </a:prstGeom>
          <a:noFill/>
          <a:ln w="28575" cap="flat" cmpd="sng">
            <a:solidFill>
              <a:srgbClr val="C3CFE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18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2102700" y="2719100"/>
            <a:ext cx="15900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4C5E"/>
              </a:buClr>
              <a:buSzPts val="4400"/>
              <a:buFont typeface="Malgun Gothic"/>
              <a:buNone/>
            </a:pPr>
            <a:r>
              <a:rPr lang="ko-KR" sz="6000" b="1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목차</a:t>
            </a:r>
            <a:endParaRPr sz="6000" b="1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7579311" y="3123"/>
            <a:ext cx="3861900" cy="56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445E"/>
              </a:buClr>
              <a:buSzPts val="3600"/>
              <a:buFont typeface="Source Sans Pro"/>
              <a:buAutoNum type="arabicPeriod"/>
            </a:pPr>
            <a:r>
              <a:rPr lang="en-US" altLang="ko-KR" sz="25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ko-KR" sz="25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동기</a:t>
            </a:r>
            <a:endParaRPr sz="2500" b="0" i="0" u="none" strike="noStrike" cap="none" dirty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445E"/>
              </a:buClr>
              <a:buSzPts val="3600"/>
              <a:buFont typeface="Source Sans Pro"/>
              <a:buAutoNum type="arabicPeriod"/>
            </a:pPr>
            <a:r>
              <a:rPr lang="en-US" altLang="ko-KR" sz="25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ko-KR" sz="25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목적</a:t>
            </a:r>
            <a:endParaRPr sz="2500" b="0" i="0" u="none" strike="noStrike" cap="none" dirty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445E"/>
              </a:buClr>
              <a:buSzPts val="3600"/>
              <a:buFont typeface="Source Sans Pro"/>
              <a:buAutoNum type="arabicPeriod"/>
            </a:pPr>
            <a:r>
              <a:rPr lang="en-US" altLang="ko-KR" sz="25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ko-KR" sz="25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개발 </a:t>
            </a:r>
            <a:r>
              <a:rPr lang="ko-KR" sz="2500" b="0" i="0" u="none" strike="noStrike" cap="none" dirty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환경</a:t>
            </a:r>
            <a:endParaRPr sz="2500" b="0" i="0" u="none" strike="noStrike" cap="none" dirty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445E"/>
              </a:buClr>
              <a:buSzPts val="3600"/>
              <a:buFont typeface="Source Sans Pro"/>
              <a:buAutoNum type="arabicPeriod"/>
            </a:pPr>
            <a:r>
              <a:rPr lang="en-US" altLang="ko-KR" sz="25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ko-KR" sz="25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내용 </a:t>
            </a:r>
            <a:r>
              <a:rPr lang="ko-KR" sz="2500" b="0" i="0" u="none" strike="noStrike" cap="none" dirty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구성</a:t>
            </a:r>
            <a:endParaRPr sz="2500" b="0" i="0" u="none" strike="noStrike" cap="none" dirty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445E"/>
              </a:buClr>
              <a:buSzPts val="3600"/>
              <a:buFont typeface="Source Sans Pro"/>
              <a:buAutoNum type="arabicPeriod"/>
            </a:pPr>
            <a:r>
              <a:rPr lang="en-US" altLang="ko-KR" sz="25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ko-KR" sz="25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흐름도</a:t>
            </a:r>
            <a:endParaRPr sz="2500" b="0" i="0" u="none" strike="noStrike" cap="none" dirty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445E"/>
              </a:buClr>
              <a:buSzPts val="3600"/>
              <a:buFont typeface="Source Sans Pro"/>
              <a:buAutoNum type="arabicPeriod"/>
            </a:pPr>
            <a:r>
              <a:rPr lang="en-US" altLang="ko-KR" sz="25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ko-KR" sz="25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활용 </a:t>
            </a:r>
            <a:r>
              <a:rPr lang="ko-KR" sz="2500" b="0" i="0" u="none" strike="noStrike" cap="none" dirty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가능성</a:t>
            </a:r>
            <a:endParaRPr sz="2500" b="0" i="0" u="none" strike="noStrike" cap="none" dirty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lvl="0" indent="-431800">
              <a:lnSpc>
                <a:spcPct val="150000"/>
              </a:lnSpc>
              <a:buClr>
                <a:srgbClr val="3D445E"/>
              </a:buClr>
              <a:buSzPts val="3200"/>
              <a:buAutoNum type="arabicPeriod"/>
            </a:pPr>
            <a:r>
              <a:rPr lang="en-US" altLang="ko-KR" sz="25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ko-KR" sz="25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개발 일정</a:t>
            </a:r>
            <a:endParaRPr lang="en-US" altLang="ko-KR" sz="2500" b="0" i="0" u="none" strike="noStrike" cap="none" dirty="0" smtClean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lvl="0" indent="-431800">
              <a:lnSpc>
                <a:spcPct val="150000"/>
              </a:lnSpc>
              <a:buClr>
                <a:srgbClr val="3D445E"/>
              </a:buClr>
              <a:buSzPts val="3200"/>
              <a:buAutoNum type="arabicPeriod"/>
            </a:pPr>
            <a:r>
              <a:rPr lang="ko-KR" altLang="en-US" sz="2500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업무 </a:t>
            </a:r>
            <a:r>
              <a:rPr lang="ko-KR" altLang="en-US" sz="2500" dirty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구성도</a:t>
            </a:r>
          </a:p>
          <a:p>
            <a:pPr marL="457200" lvl="0" indent="-431800">
              <a:lnSpc>
                <a:spcPct val="150000"/>
              </a:lnSpc>
              <a:buClr>
                <a:srgbClr val="3D445E"/>
              </a:buClr>
              <a:buSzPts val="3200"/>
              <a:buAutoNum type="arabicPeriod"/>
            </a:pPr>
            <a:r>
              <a:rPr lang="ko-KR" altLang="en-US" sz="2500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시스템 구성도</a:t>
            </a:r>
            <a:endParaRPr lang="en-US" altLang="ko-KR" sz="2500" b="0" i="0" u="none" strike="noStrike" cap="none" dirty="0" smtClean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indent="-457200">
              <a:lnSpc>
                <a:spcPct val="150000"/>
              </a:lnSpc>
              <a:buClr>
                <a:srgbClr val="3D445E"/>
              </a:buClr>
              <a:buSzPts val="3600"/>
              <a:buFont typeface="Source Sans Pro"/>
              <a:buAutoNum type="arabicPeriod"/>
            </a:pPr>
            <a:r>
              <a:rPr lang="ko-KR" altLang="en-US" sz="2500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화면 구성</a:t>
            </a:r>
            <a:endParaRPr sz="2500" b="0" i="0" u="none" strike="noStrike" cap="none" dirty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445E"/>
              </a:buClr>
              <a:buSzPts val="3600"/>
              <a:buFont typeface="Source Sans Pro"/>
              <a:buAutoNum type="arabicPeriod"/>
            </a:pPr>
            <a:r>
              <a:rPr lang="en-US" altLang="ko-KR" sz="25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ko-KR" sz="25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요구사항 </a:t>
            </a:r>
            <a:r>
              <a:rPr lang="ko-KR" sz="2500" b="0" i="0" u="none" strike="noStrike" cap="none" dirty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명세서</a:t>
            </a:r>
            <a:endParaRPr sz="2500" b="0" i="0" u="none" strike="noStrike" cap="none" dirty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2500" b="0" i="0" u="none" strike="noStrike" cap="none" dirty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100" name="Google Shape;100;p14"/>
          <p:cNvCxnSpPr/>
          <p:nvPr/>
        </p:nvCxnSpPr>
        <p:spPr>
          <a:xfrm>
            <a:off x="2180700" y="2482225"/>
            <a:ext cx="1434000" cy="0"/>
          </a:xfrm>
          <a:prstGeom prst="straightConnector1">
            <a:avLst/>
          </a:prstGeom>
          <a:noFill/>
          <a:ln w="28575" cap="flat" cmpd="sng">
            <a:solidFill>
              <a:srgbClr val="C3CF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101;p14"/>
          <p:cNvCxnSpPr/>
          <p:nvPr/>
        </p:nvCxnSpPr>
        <p:spPr>
          <a:xfrm>
            <a:off x="2180700" y="3909075"/>
            <a:ext cx="1434000" cy="0"/>
          </a:xfrm>
          <a:prstGeom prst="straightConnector1">
            <a:avLst/>
          </a:prstGeom>
          <a:noFill/>
          <a:ln w="28575" cap="flat" cmpd="sng">
            <a:solidFill>
              <a:srgbClr val="C3CFE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2102700" y="2719100"/>
            <a:ext cx="15900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4C5E"/>
              </a:buClr>
              <a:buSzPts val="4400"/>
              <a:buFont typeface="Malgun Gothic"/>
              <a:buNone/>
            </a:pPr>
            <a:r>
              <a:rPr lang="ko-KR" sz="6000" b="1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목차</a:t>
            </a:r>
            <a:endParaRPr sz="6000" b="1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7170818" y="-61045"/>
            <a:ext cx="4896032" cy="56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445E"/>
              </a:buClr>
              <a:buSzPts val="3600"/>
              <a:buFont typeface="Source Sans Pro"/>
              <a:buAutoNum type="arabicPeriod"/>
            </a:pPr>
            <a:r>
              <a:rPr lang="ko-KR" altLang="en-US" sz="32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현재 현상 및 목표</a:t>
            </a:r>
            <a:endParaRPr lang="en-US" altLang="ko-KR" sz="3200" b="0" i="0" u="none" strike="noStrike" cap="none" dirty="0" smtClean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445E"/>
              </a:buClr>
              <a:buSzPts val="3600"/>
              <a:buFont typeface="Source Sans Pro"/>
              <a:buAutoNum type="arabicPeriod"/>
            </a:pPr>
            <a:r>
              <a:rPr lang="ko-KR" altLang="en-US" sz="3200" b="0" i="0" u="none" strike="noStrike" cap="none" dirty="0" err="1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유스케이스</a:t>
            </a:r>
            <a:r>
              <a:rPr lang="ko-KR" altLang="en-US" sz="32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다이어그램</a:t>
            </a:r>
            <a:endParaRPr lang="en-US" altLang="ko-KR" sz="3200" b="0" i="0" u="none" strike="noStrike" cap="none" dirty="0" smtClean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445E"/>
              </a:buClr>
              <a:buSzPts val="3600"/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유스케이스</a:t>
            </a:r>
            <a:r>
              <a:rPr lang="ko-KR" altLang="en-US" sz="2400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모델링</a:t>
            </a:r>
            <a:endParaRPr lang="en-US" altLang="ko-KR" sz="2400" dirty="0" smtClean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445E"/>
              </a:buClr>
              <a:buSzPts val="3600"/>
              <a:buFont typeface="Arial" panose="020B0604020202020204" pitchFamily="34" charset="0"/>
              <a:buChar char="•"/>
            </a:pPr>
            <a:r>
              <a:rPr lang="ko-KR" altLang="en-US" sz="2400" b="0" i="0" u="none" strike="noStrike" cap="none" dirty="0" err="1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유스케이스</a:t>
            </a:r>
            <a:r>
              <a:rPr lang="ko-KR" altLang="en-US" sz="24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시나리오</a:t>
            </a:r>
            <a:endParaRPr lang="en-US" altLang="ko-KR" sz="2400" b="0" i="0" u="none" strike="noStrike" cap="none" dirty="0" smtClean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445E"/>
              </a:buClr>
              <a:buSzPts val="3600"/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유스케이스</a:t>
            </a:r>
            <a:r>
              <a:rPr lang="ko-KR" altLang="en-US" sz="2400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다이어그램</a:t>
            </a:r>
            <a:endParaRPr lang="en-US" altLang="ko-KR" sz="2400" dirty="0" smtClean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445E"/>
              </a:buClr>
              <a:buSzPts val="3600"/>
              <a:buFont typeface="Arial" panose="020B0604020202020204" pitchFamily="34" charset="0"/>
              <a:buChar char="•"/>
            </a:pPr>
            <a:r>
              <a:rPr lang="ko-KR" altLang="en-US" sz="2400" b="0" i="0" u="none" strike="noStrike" cap="none" dirty="0" err="1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유스케이스</a:t>
            </a:r>
            <a:r>
              <a:rPr lang="ko-KR" altLang="en-US" sz="24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ko-KR" altLang="en-US" sz="2400" b="0" i="0" u="none" strike="noStrike" cap="none" dirty="0" err="1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식별자</a:t>
            </a:r>
            <a:r>
              <a:rPr lang="ko-KR" altLang="en-US" sz="24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목록</a:t>
            </a:r>
            <a:endParaRPr lang="en-US" altLang="ko-KR" sz="2400" b="0" i="0" u="none" strike="noStrike" cap="none" dirty="0" smtClean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445E"/>
              </a:buClr>
              <a:buSzPts val="3600"/>
            </a:pPr>
            <a:r>
              <a:rPr lang="en-US" altLang="ko-KR" sz="3200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 다이어그램</a:t>
            </a:r>
            <a:endParaRPr lang="en-US" altLang="ko-KR" sz="3200" dirty="0" smtClean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445E"/>
              </a:buClr>
              <a:buSzPts val="3600"/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속성</a:t>
            </a:r>
            <a:endParaRPr lang="en-US" altLang="ko-KR" sz="2400" dirty="0" smtClean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445E"/>
              </a:buClr>
              <a:buSzPts val="3600"/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오퍼레이션</a:t>
            </a:r>
            <a:endParaRPr lang="en-US" altLang="ko-KR" sz="2400" dirty="0" smtClean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445E"/>
              </a:buClr>
              <a:buSzPts val="3600"/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 정보</a:t>
            </a:r>
            <a:endParaRPr lang="en-US" altLang="ko-KR" sz="2400" dirty="0" smtClean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445E"/>
              </a:buClr>
              <a:buSzPts val="3600"/>
            </a:pPr>
            <a:r>
              <a:rPr lang="en-US" altLang="ko-KR" sz="32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4.</a:t>
            </a:r>
            <a:r>
              <a:rPr lang="ko-KR" altLang="en-US" sz="3200" b="0" i="0" u="none" strike="noStrike" cap="none" dirty="0" smtClean="0">
                <a:solidFill>
                  <a:srgbClr val="3D445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시퀀스 다이어그램</a:t>
            </a:r>
            <a:endParaRPr sz="3200" b="0" i="0" u="none" strike="noStrike" cap="none" dirty="0" smtClean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4800" b="0" i="0" u="none" strike="noStrike" cap="none" dirty="0">
              <a:solidFill>
                <a:srgbClr val="3D445E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100" name="Google Shape;100;p14"/>
          <p:cNvCxnSpPr/>
          <p:nvPr/>
        </p:nvCxnSpPr>
        <p:spPr>
          <a:xfrm>
            <a:off x="2180700" y="2482225"/>
            <a:ext cx="1434000" cy="0"/>
          </a:xfrm>
          <a:prstGeom prst="straightConnector1">
            <a:avLst/>
          </a:prstGeom>
          <a:noFill/>
          <a:ln w="28575" cap="flat" cmpd="sng">
            <a:solidFill>
              <a:srgbClr val="C3CF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101;p14"/>
          <p:cNvCxnSpPr/>
          <p:nvPr/>
        </p:nvCxnSpPr>
        <p:spPr>
          <a:xfrm>
            <a:off x="2180700" y="3909075"/>
            <a:ext cx="1434000" cy="0"/>
          </a:xfrm>
          <a:prstGeom prst="straightConnector1">
            <a:avLst/>
          </a:prstGeom>
          <a:noFill/>
          <a:ln w="28575" cap="flat" cmpd="sng">
            <a:solidFill>
              <a:srgbClr val="C3CFE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906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002379" y="3941812"/>
            <a:ext cx="1608221" cy="4750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763126" y="5291315"/>
            <a:ext cx="1684421" cy="4750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114800" y="3061065"/>
            <a:ext cx="2093494" cy="4812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Google Shape;385;p31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86" name="Google Shape;386;p31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현재 현상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88" name="Google Shape;388;p31"/>
          <p:cNvSpPr txBox="1"/>
          <p:nvPr/>
        </p:nvSpPr>
        <p:spPr>
          <a:xfrm>
            <a:off x="2176135" y="1625414"/>
            <a:ext cx="8421900" cy="3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ko-KR" sz="2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사용자인 교수님과의 면담을 통해 현재 상태를 분석해 본 결과,</a:t>
            </a:r>
            <a:endParaRPr sz="22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200"/>
              <a:buAutoNum type="arabicPeriod"/>
            </a:pPr>
            <a:r>
              <a:rPr lang="ko-KR" sz="2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학생들의 역량에 대한 정보를 </a:t>
            </a:r>
            <a:endParaRPr lang="en-US" altLang="ko-KR" sz="2200" dirty="0" smtClean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8900" lvl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200"/>
            </a:pPr>
            <a:r>
              <a:rPr lang="en-US" altLang="ko-KR" sz="2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dirty="0" smtClean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sz="2200" dirty="0" smtClean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엑셀 </a:t>
            </a:r>
            <a:r>
              <a:rPr lang="ko-KR" sz="2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파일에 수작업으로 일일이 입력해야 한다.</a:t>
            </a:r>
            <a:endParaRPr sz="22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-US" altLang="ko-KR" sz="2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dirty="0" smtClean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2. </a:t>
            </a:r>
            <a:r>
              <a:rPr lang="ko-KR" sz="2200" dirty="0" smtClean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</a:t>
            </a:r>
            <a:r>
              <a:rPr lang="ko-KR" sz="2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학생들에 대한 정보가 필요할 때, </a:t>
            </a:r>
            <a:r>
              <a:rPr lang="ko-KR" sz="2200" dirty="0" smtClean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학적과에 </a:t>
            </a:r>
            <a:r>
              <a:rPr lang="ko-KR" sz="2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요청하면 </a:t>
            </a:r>
            <a:endParaRPr lang="en-US" altLang="ko-KR" sz="2200" dirty="0" smtClean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-US" altLang="ko-KR" sz="2200" dirty="0" smtClean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sz="2200" dirty="0" smtClean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조교들이 </a:t>
            </a:r>
            <a:r>
              <a:rPr lang="ko-KR" sz="2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일일이 찾아보고 다시 요청한 사람에게 알려줘야 한다.</a:t>
            </a:r>
            <a:endParaRPr sz="22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200" dirty="0" smtClean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sz="2200" dirty="0" smtClean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r>
              <a:rPr lang="en-US" altLang="ko-KR" sz="2200" dirty="0" smtClean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2200" dirty="0" smtClean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수상 </a:t>
            </a:r>
            <a:r>
              <a:rPr lang="ko-KR" sz="2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 증빙서류를 학생이 직접 가서 제출해야 하므로 </a:t>
            </a:r>
            <a:endParaRPr lang="en-US" altLang="ko-KR" sz="2200" dirty="0" smtClean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200" dirty="0" smtClean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sz="2200" dirty="0" smtClean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역량</a:t>
            </a:r>
            <a:r>
              <a:rPr lang="en-US" altLang="ko-KR" sz="2200" dirty="0" smtClean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2200" dirty="0" smtClean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업데이트하기</a:t>
            </a:r>
            <a:r>
              <a:rPr lang="en-US" altLang="ko-KR" sz="2200" dirty="0" smtClean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 smtClean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번거롭다</a:t>
            </a:r>
            <a:r>
              <a:rPr lang="ko-KR" sz="2200" dirty="0" smtClean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sz="22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20</a:t>
            </a:fld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526630" y="5209787"/>
            <a:ext cx="2418349" cy="4750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603958" y="5601819"/>
            <a:ext cx="1840831" cy="4750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14168" y="3970538"/>
            <a:ext cx="2211485" cy="4750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76736" y="2848904"/>
            <a:ext cx="1070811" cy="4750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26630" y="3222570"/>
            <a:ext cx="2141622" cy="4750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3" name="Google Shape;393;p32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94" name="Google Shape;394;p32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목표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96" name="Google Shape;396;p32"/>
          <p:cNvSpPr txBox="1"/>
          <p:nvPr/>
        </p:nvSpPr>
        <p:spPr>
          <a:xfrm>
            <a:off x="1987639" y="1555193"/>
            <a:ext cx="8421900" cy="3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ko-KR" sz="2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현재의 현상을 해결하고자 설정한 목표는,</a:t>
            </a:r>
            <a:endParaRPr sz="22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endParaRPr sz="22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AutoNum type="arabicPeriod"/>
            </a:pPr>
            <a:r>
              <a:rPr lang="ko-KR" sz="2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온라인으로 시스템을 구축하여 일일이 작성해야 하던 업무 프로세스를 간편하게 이 시스템에 직접 입력하여 각 학생의 정보가 자동으로 업데이트 되도록 바꾼다</a:t>
            </a:r>
            <a:endParaRPr sz="22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AutoNum type="arabicPeriod"/>
            </a:pPr>
            <a:r>
              <a:rPr lang="ko-KR" sz="2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작업 후에는 별도의 요청이 없이 관리자의 자격이 있다면 학생들의 역량을 필요한 기준에 따라 정보를 얻을 수 있다.</a:t>
            </a:r>
            <a:endParaRPr sz="22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200"/>
              <a:buAutoNum type="arabicPeriod"/>
            </a:pPr>
            <a:r>
              <a:rPr lang="ko-KR" sz="2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관리자의 입력 편의성 뿐만 아니라 학생들도 불필요한 사무실 방문 없이 증빙 서류를 온라인으로 제출할 수 있어 학생들의 편의성도 증가한다. </a:t>
            </a:r>
            <a:endParaRPr sz="22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21</a:t>
            </a:fld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02" name="Google Shape;402;p33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 err="1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모델링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04" name="Google Shape;404;p33"/>
          <p:cNvSpPr/>
          <p:nvPr/>
        </p:nvSpPr>
        <p:spPr>
          <a:xfrm>
            <a:off x="947604" y="1686952"/>
            <a:ext cx="10891500" cy="2232000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05" name="Google Shape;405;p33"/>
          <p:cNvSpPr/>
          <p:nvPr/>
        </p:nvSpPr>
        <p:spPr>
          <a:xfrm>
            <a:off x="254975" y="2021305"/>
            <a:ext cx="1737650" cy="1748919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06" name="Google Shape;406;p33"/>
          <p:cNvSpPr/>
          <p:nvPr/>
        </p:nvSpPr>
        <p:spPr>
          <a:xfrm>
            <a:off x="2075616" y="1673225"/>
            <a:ext cx="9723300" cy="2232000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 dirty="0">
                <a:solidFill>
                  <a:srgbClr val="0B539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소프트웨어 역량 모니터링 시스템은  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자신의 </a:t>
            </a:r>
            <a:r>
              <a:rPr lang="ko-KR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SW</a:t>
            </a:r>
            <a:r>
              <a:rPr lang="ko-KR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역량을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가독성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 있고 간단하게 볼 수 있는 시스템이다. 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사용자는 자신의 </a:t>
            </a:r>
            <a:r>
              <a:rPr lang="ko-KR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SW</a:t>
            </a:r>
            <a:r>
              <a:rPr lang="ko-KR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역량을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입력해서 모니터링과 관련 정보를 한 번에 볼 수 있으며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, 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또한 시스템에 등록된 학생들의 역량을 간편하게 필터링하여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 원하는 학생들의 역량 정보를 보고 활용할 수 있다.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7" name="Google Shape;407;p33"/>
          <p:cNvSpPr/>
          <p:nvPr/>
        </p:nvSpPr>
        <p:spPr>
          <a:xfrm>
            <a:off x="947604" y="4131091"/>
            <a:ext cx="10891500" cy="2139300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08" name="Google Shape;408;p33"/>
          <p:cNvSpPr/>
          <p:nvPr/>
        </p:nvSpPr>
        <p:spPr>
          <a:xfrm>
            <a:off x="254975" y="4335701"/>
            <a:ext cx="1738500" cy="179192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09" name="Google Shape;409;p33"/>
          <p:cNvSpPr/>
          <p:nvPr/>
        </p:nvSpPr>
        <p:spPr>
          <a:xfrm>
            <a:off x="2075617" y="4117935"/>
            <a:ext cx="9723300" cy="2139300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 dirty="0">
                <a:solidFill>
                  <a:srgbClr val="0B539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시스템을 사용하는 사용자는</a:t>
            </a:r>
            <a:r>
              <a:rPr lang="ko-KR" sz="32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학생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, 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관리자로 나뉜다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. 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학생은 </a:t>
            </a:r>
            <a:r>
              <a:rPr lang="ko-KR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SW</a:t>
            </a:r>
            <a:r>
              <a:rPr lang="ko-KR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역량을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입력하기 위해서 학사정보시스템과 같은 정보로 로그인할 수 있다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. 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입력된 역량은 수정도 할 수 있으며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, 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입력된 데이터가 분석된 결과를 볼 수 있다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. 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관리자는 수상 실적 등 학생 정보 관리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(</a:t>
            </a:r>
            <a:r>
              <a:rPr lang="ko-KR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</a:t>
            </a:r>
            <a:r>
              <a:rPr lang="ko-KR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,</a:t>
            </a:r>
            <a:r>
              <a:rPr lang="ko-KR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)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 수 있으며 검색되거나 입력한 </a:t>
            </a:r>
            <a:r>
              <a:rPr lang="ko-KR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필터링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 기준대로 구분된 학생 정보 리스트를 볼 수 있다.</a:t>
            </a:r>
            <a:endParaRPr sz="20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22</a:t>
            </a:fld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15" name="Google Shape;415;p34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 err="1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모델링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947604" y="1729708"/>
            <a:ext cx="10891500" cy="2181900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342690" y="1973179"/>
            <a:ext cx="1733160" cy="1713286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2075616" y="1716287"/>
            <a:ext cx="9723300" cy="2181900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800" b="1" dirty="0">
                <a:solidFill>
                  <a:srgbClr val="0B539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사용자</a:t>
            </a:r>
            <a:r>
              <a:rPr lang="ko-KR" sz="2800" b="1" dirty="0">
                <a:solidFill>
                  <a:srgbClr val="0B539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역량에 대한 입력 및 수정은 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로그인 한 자신만 할 수 있으며, 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왼쪽으로 슬라이드하면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 정보를 입력하거나 수정할 수 있고, 그 정보는 </a:t>
            </a:r>
            <a:r>
              <a:rPr lang="ko-KR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익명화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 된 채로 다른 사용자에게 역량 추천을 해주거나 분석된 수치를 보여주는 데에 쓰일 수 있다. 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사용자의 역량은 네비게이션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 바를 통해 분야별 내 역량 모니터링 화면으로 바로 이동할 수 있으며, 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모니터링 화면에서 오른쪽으로 슬라이드 하면 그 분야에 대한 기업이나 다른 사용자 데이터를 분석한 정보를 볼 수 있다</a:t>
            </a:r>
            <a:r>
              <a:rPr lang="ko-KR" sz="1800" dirty="0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.</a:t>
            </a:r>
            <a:endParaRPr sz="2800" b="1" dirty="0">
              <a:solidFill>
                <a:srgbClr val="0B539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947604" y="4419405"/>
            <a:ext cx="10891500" cy="1809900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2075618" y="4408275"/>
            <a:ext cx="9723300" cy="1809900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800" b="1" dirty="0">
                <a:solidFill>
                  <a:srgbClr val="0B539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사람의 정보 입력은 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관리자만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 수 있고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, 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정보에 따라 자동으로 학생인지 관리자인지 구분된다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. 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학생의 정보를 입력하기 위해서는 먼저 학번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, 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, 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이름 등으로 검색을 해서 정보를 입력할 학생을 선택하고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, 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위에 뜬 폼에 원하는 정보를 입력하거나 수정하면 자동으로 그 학생의 모니터링 화면과 관리자 모드의 학생 정보가 업데이트 된다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rebuchet MS"/>
                <a:sym typeface="Trebuchet MS"/>
              </a:rPr>
              <a:t>.</a:t>
            </a:r>
            <a:endParaRPr sz="2800" b="1" dirty="0">
              <a:solidFill>
                <a:srgbClr val="0B539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Google Shape;418;p34"/>
          <p:cNvSpPr/>
          <p:nvPr/>
        </p:nvSpPr>
        <p:spPr>
          <a:xfrm>
            <a:off x="350712" y="4467727"/>
            <a:ext cx="1733160" cy="1713286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23</a:t>
            </a:fld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"/>
          <p:cNvSpPr/>
          <p:nvPr/>
        </p:nvSpPr>
        <p:spPr>
          <a:xfrm>
            <a:off x="0" y="-10892"/>
            <a:ext cx="5427178" cy="6868891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28" name="Google Shape;428;p35"/>
          <p:cNvSpPr txBox="1">
            <a:spLocks noGrp="1"/>
          </p:cNvSpPr>
          <p:nvPr>
            <p:ph type="title"/>
          </p:nvPr>
        </p:nvSpPr>
        <p:spPr>
          <a:xfrm>
            <a:off x="360000" y="2760703"/>
            <a:ext cx="470717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 err="1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 목차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30" name="Google Shape;430;p35"/>
          <p:cNvSpPr txBox="1"/>
          <p:nvPr/>
        </p:nvSpPr>
        <p:spPr>
          <a:xfrm>
            <a:off x="5492495" y="892967"/>
            <a:ext cx="2914407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로그인 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주력언어 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입력/수정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수준 테스트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모니터링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추가정보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경험 입력/수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모니터링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추가정보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인턴 경험 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입력/수정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모니터링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추가정보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정부/기업 교육 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경험 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입력/수정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모니터링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추가정보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1" name="Google Shape;431;p35"/>
          <p:cNvSpPr txBox="1"/>
          <p:nvPr/>
        </p:nvSpPr>
        <p:spPr>
          <a:xfrm>
            <a:off x="8304264" y="892967"/>
            <a:ext cx="3872204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공인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성적 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</a:t>
            </a: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/수정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모니터링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추가정보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관심 </a:t>
            </a: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분야/목표 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</a:t>
            </a: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/수정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모니터링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추가정보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이수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성적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모니터링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추가정보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발자취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</a:t>
            </a: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</a:t>
            </a: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역량 모니터링(그래프 시각화)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sz="1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카테고리별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필터링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이수 </a:t>
            </a: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성적 입력/수정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교내 </a:t>
            </a: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대회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실적 </a:t>
            </a:r>
            <a:r>
              <a:rPr 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입력/수정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24</a:t>
            </a:fld>
            <a:endParaRPr lang="ko-KR" altLang="en-US"/>
          </a:p>
        </p:txBody>
      </p:sp>
      <p:cxnSp>
        <p:nvCxnSpPr>
          <p:cNvPr id="7" name="Google Shape;100;p14"/>
          <p:cNvCxnSpPr/>
          <p:nvPr/>
        </p:nvCxnSpPr>
        <p:spPr>
          <a:xfrm>
            <a:off x="743781" y="2482225"/>
            <a:ext cx="3949514" cy="0"/>
          </a:xfrm>
          <a:prstGeom prst="straightConnector1">
            <a:avLst/>
          </a:prstGeom>
          <a:noFill/>
          <a:ln w="28575" cap="flat" cmpd="sng">
            <a:solidFill>
              <a:srgbClr val="C3CF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100;p14"/>
          <p:cNvCxnSpPr/>
          <p:nvPr/>
        </p:nvCxnSpPr>
        <p:spPr>
          <a:xfrm>
            <a:off x="746889" y="4286145"/>
            <a:ext cx="3949514" cy="0"/>
          </a:xfrm>
          <a:prstGeom prst="straightConnector1">
            <a:avLst/>
          </a:prstGeom>
          <a:noFill/>
          <a:ln w="28575" cap="flat" cmpd="sng">
            <a:solidFill>
              <a:srgbClr val="C3CFE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37" name="Google Shape;437;p36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로그인 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39" name="Google Shape;439;p36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1270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 역량 모니터링 시스템을 이용하는 사용자의 기본적인 정보로 학번과 세종대학교 포털 사이트 비밀번호로 구성된다. 따라서 사용자는 세종대학교의 단과 대학인 SW 융합 대학에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소속되어있어야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	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학사정보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시스템과 연동되어 로그인 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학사정보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시스템의 아이디와 비밀번호를 입력한다.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E1. 로그인 정보가 일치하지 않을 경우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사용자에게 입력한 정보를 다시 확인하기를 요청한다.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2222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25</a:t>
            </a:fld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7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45" name="Google Shape;445;p37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주력 언어 </a:t>
            </a:r>
            <a:r>
              <a:rPr lang="ko-KR" altLang="en-US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입력</a:t>
            </a:r>
            <a:r>
              <a:rPr lang="en-US" alt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/ 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수정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47" name="Google Shape;447;p37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사용자의 역량 모니터링을 위해 필요한 데이터 목록들 중 하나로 사용자의 입력을 통해 생성되는 데이터이다. 주력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언어명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(C,C++,JAVA,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기타(C#,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php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node.js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HTML, CSS,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MySQL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)), 주력 언어 수준(상/중/하)로 구성된다. C, C++, JAVA,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python의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수준은 일련의 간단한 테스트를 통해 측정되는데 이 때 사용할 질문 셋과 코드는 언어 별로 나눠서 관리한다. 기타 언어들은 학생이 직접 수준을 입력한다.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학생은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학사정보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시스템과 연결된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ID로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로그인 한 후, 주력언어 입력/수정을 실행한다.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학생이 입력한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주력언어와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테스트 값이 저장된다.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주력 언어를 선택하는 체크박스(C, C++,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Java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기타)가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중 자신의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주력언어를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선택한다. 이 때 한 개 이상의 선택이 가능하다.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 후 간단한 수준 측정을 위한 테스트를 진행한다.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저장 버튼을 클릭하면 저장한다.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26</a:t>
            </a:fld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8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53" name="Google Shape;453;p38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주력 언어 </a:t>
            </a:r>
            <a:r>
              <a:rPr lang="ko-KR" altLang="en-US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입력</a:t>
            </a:r>
            <a:r>
              <a:rPr lang="en-US" alt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/ 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수정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55" name="Google Shape;455;p38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A1. 주력 언어 입력을 원치 않을 경우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건너 뛰기 기능으로 넘어간다.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A2. 자신의 주력 언어가 선택지에 없을 경우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기타를 선택한 후 텍스트로 입력한다. 이 때의 경우 수준은 상, 중, 하 중 선택 할 수 있다.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537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sz="17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27</a:t>
            </a:fld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61" name="Google Shape;461;p39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주력 언어 </a:t>
            </a:r>
            <a:r>
              <a:rPr lang="ko-KR" altLang="en-US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테스트 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63" name="Google Shape;463;p39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사용자의 주력 언어 테스트를 위한 정보로 테스트 문제들과 정답으로 구성된다. 언어 별로 동일한 문제가 제공될 수 있도록 한다. 자료구조, 알고리즘, 언어에 따른 코딩 경험을 정확하게 측정하기 위한 문제들로 이뤄진다. C, C++, JAVA,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python만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테스트를 진행하고, 기타 언어는 테스트 진행 없이 상/중/하로 사용자가 입력한다.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 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학생은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학사정보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시스템과 연결된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ID로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로그인 한 후, 주력 언어를 선택한다.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학생이 입력한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주력언어에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대한 간단한 테스트가 진행된다.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 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주력 언어를 선택하는 체크박스(C, C++,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Java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기타)가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중 자신의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주력언어를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선택한다. 이 때 한 개 이상의 선택이 가능하다.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 후 간단한 수준 측정을 위한 테스트를 진행한다.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저장 버튼을 클릭하면 저장한다.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3822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28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5419034" y="2842368"/>
            <a:ext cx="1247400" cy="132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6D5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76D5D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0" y="0"/>
            <a:ext cx="12192000" cy="14838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720000" y="79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6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동기</a:t>
            </a:r>
            <a:endParaRPr sz="6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876875" y="4788386"/>
            <a:ext cx="101430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소프트웨어 역량이 시간이 지날수록 중요해지고 있는 시대입니다.</a:t>
            </a:r>
            <a:endParaRPr sz="20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그러나 학생과 학교 측면에서 SW 역량에 집중한 모니터링 시스템은 찾기 힘듭니다. </a:t>
            </a:r>
            <a:endParaRPr sz="20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학생 차원에서는 체계적으로 </a:t>
            </a:r>
            <a:r>
              <a:rPr lang="ko-KR" sz="2000" b="1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역량을 관리, 미래를 설계, 피드백</a:t>
            </a:r>
            <a:r>
              <a:rPr lang="ko-KR" sz="20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을 받을 수 있고, </a:t>
            </a:r>
            <a:endParaRPr sz="20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학교 차원에서는 </a:t>
            </a:r>
            <a:r>
              <a:rPr lang="ko-KR" sz="2000" b="1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학생들의 수준을 파악하고 관리</a:t>
            </a:r>
            <a:r>
              <a:rPr lang="ko-KR" sz="20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하기 용이한 시스템의 필요성을 느꼈습니다.</a:t>
            </a:r>
            <a:endParaRPr sz="20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 flipH="1">
            <a:off x="599275" y="1667950"/>
            <a:ext cx="9386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1" i="0" u="none" strike="noStrike" cap="none" dirty="0">
                <a:solidFill>
                  <a:srgbClr val="4EB4B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|</a:t>
            </a:r>
            <a:r>
              <a:rPr lang="ko-KR" sz="30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실질적인 도움을 주는 </a:t>
            </a:r>
            <a:r>
              <a:rPr lang="ko-KR" sz="3000" b="0" i="0" u="none" strike="noStrike" cap="none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sw역량</a:t>
            </a:r>
            <a:r>
              <a:rPr lang="ko-KR" sz="30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모니터링 시스템을 만들자! </a:t>
            </a: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0926" y="2426669"/>
            <a:ext cx="2004661" cy="2004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9881" y="2426669"/>
            <a:ext cx="2001600" cy="20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0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69" name="Google Shape;469;p40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주력 언어 </a:t>
            </a:r>
            <a:r>
              <a:rPr lang="ko-KR" altLang="en-US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테스트 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71" name="Google Shape;471;p40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A1. 자신의 주력 언어가 선택지에 없을 경우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0" indent="-33655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기타를 선택한 후 텍스트로 언어를 입력한다. 이 때의 경우 수준은 상, 중, 하 중 선택할 수 있다.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29</a:t>
            </a:fld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1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77" name="Google Shape;477;p41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주력 언어 모니터링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79" name="Google Shape;479;p41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학생은 입력한 주력 언어 정보에 대해 모니터링 할 수 있다. 진행한 테스트의 결과로 자신의 수준이 측정 되어 보여진다. 내가 선택한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주력언어를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전체 학생 중 몇 명이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사용하는지와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수준을 비율로 확인 할 수 있다.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  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학생은 주력 언어를 입력 하고, 테스트를 진행한 후 저장 버튼을 클릭한다.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학생이 입력한 주력언어, 테스트 값, 다른 사용자의 언어 사용 비율이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왼쪽에 자신이 선택한 주력 언어가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언어에 자신이 선택한 주력 언어를 대표적으로 사용하는 직무가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오른쪽에 내가 선택한 주력 언어를 선택한 다른 사람들의 비율과 수준이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E1. 주력 언어를 입력하지 않은 경우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	1. 주력 언어와 비율 칸이 표시되지 않는다.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30</a:t>
            </a:fld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2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85" name="Google Shape;485;p42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주력언어 추가정보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87" name="Google Shape;487;p42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학생은 기업이 요구하는 언어의 통계를 확인할 수 있다.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		  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en-US" altLang="ko-KR" sz="1700" dirty="0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700" dirty="0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ko-KR" altLang="en-US" sz="1700" dirty="0" err="1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깅업이</a:t>
            </a:r>
            <a:r>
              <a:rPr lang="ko-KR" altLang="en-US" sz="1700" dirty="0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요구하는 언어의 통계가 보여진다</a:t>
            </a:r>
            <a:r>
              <a:rPr lang="en-US" altLang="ko-KR" sz="1700" dirty="0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기업이 요구하는 언어의 통계가 꺾은 선 그래프로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673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673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673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7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31</a:t>
            </a:fld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3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93" name="Google Shape;493;p43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프로젝트 </a:t>
            </a:r>
            <a:r>
              <a:rPr lang="ko-KR" altLang="en-US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입력</a:t>
            </a:r>
            <a:r>
              <a:rPr lang="en-US" alt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/ 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수정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95" name="Google Shape;495;p43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사용자의 역량 모니터링을 위해 필요한 데이터 목록들 중 하나로 사용자의 입력을 통해 생성되는 데이터이다. 세부 목록으로 공모전, 스터디/동아리, 학교 프로젝트,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해커톤으로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나누어 데이터를 관리한다. 공모전의 데이터는 공모전 명, 팀 프로젝트 여부, 사용한 언어, 진행한 프로젝트의 주제, 수상 여부 및 등수로 구성된다. 스터디/동아리 정보는 팀 프로젝트 여부, 사용한 언어, 진행한 프로젝트의 주제로 구성된다. 학교 프로젝트 정보는 팀 프로젝트 여부, 사용한 언어, 진행한 프로젝트의 주제로 구성된다.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해커톤의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데이터는 교내/외 여부, 수상 실적, 프로젝트의 주제로 구성된다. 만일 수상실적이 있다면, 증빙서류 이벤트 버튼이 활성화되며 클릭하면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파일박스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팝업창이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뜨며 사용자가 파일을 제출해야 인정된다.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  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학생은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학사정보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시스템과 연결된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ID로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로그인 한 후, 프로젝트 경험 입력/수정을 실행한다.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학생이 입력한 프로젝트 정보가 저장된다.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32</a:t>
            </a:fld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4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01" name="Google Shape;501;p44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프로젝트 </a:t>
            </a:r>
            <a:r>
              <a:rPr lang="ko-KR" altLang="en-US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입력</a:t>
            </a:r>
            <a:r>
              <a:rPr lang="en-US" alt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/ 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수정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03" name="Google Shape;503;p44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카테고리(공모전, 스터디/동아리, 학교 프로젝트,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해커톤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선택한다.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경험 정보(팀 프로젝트 여부, 사용한 언어, 프로젝트 주제)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프로젝트의 카테고리 및 프로젝트 경험 정보는 복수 선택할 수 있다.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카테고리가 공모전인 경우 추가정보(공모전 명, 진행한 프로젝트의 주제, 프로젝트 주제, 수상 여부 및 등수)을 입력한다.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카테고리가 스터디/동아리인 경우 추가정보(진행한 프로젝트의 주제)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카테고리가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해커톤인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추가정보(교내/외 여부, 수상 실적)을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입력한다.이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때 수상 실적이 있다면 증빙 서류를 제출한다.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A1. 프로젝트 경험 입력을 원치 않을 경우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0" indent="-3365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건너 뛰기 기능으로 넘어간다.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E1. 프로젝트 경험을 입력하지 않은 경우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0" indent="-3365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아무것도 저장하지 않는다.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33</a:t>
            </a:fld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5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09" name="Google Shape;509;p45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프로젝트 모니터링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11" name="Google Shape;511;p45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학생은 입력한 프로젝트 정보에 대해 모니터링 할 수 있다. 입력한 공모전, 스터디/동아리, 학교 프로젝트,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해커톤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정보가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학생은 프로젝트 경험을 입력한다.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학생이 입력한 프로젝트 경험이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입력한 공모전, 스터디/동아리, 학교 프로그램,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해커톤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경력이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E1. 프로젝트 경험을 입력하지 않은 경우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아무것도 보여지지 않는다.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673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34</a:t>
            </a:fld>
            <a:endParaRPr lang="ko-KR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6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17" name="Google Shape;517;p46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4400"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프로젝트 추가정보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19" name="Google Shape;519;p46"/>
          <p:cNvSpPr txBox="1"/>
          <p:nvPr/>
        </p:nvSpPr>
        <p:spPr>
          <a:xfrm>
            <a:off x="996675" y="1584991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학생은 자신이 입력한 프로젝트 경험을 토대로 공모전을 추천 받고, 전체 공모전을 조회 할 수 있다.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자신이 입력한 값을 토대로 공모전을 추천해준다.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학생은 프로젝트 경험을 입력/한다.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학생이 입력한 값을 토대로 추천 공모전과 전체 공모전이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자신에게 맞는 추천 공모전을 보여준다. 해당 포스터를 클릭하면 상세 정보를 얻을 수 있다.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공모전을 보여준다. 해당 포스터를 클릭하면 상세 정보를 얻을 수 있다.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E1. 프로젝트 경험을 입력하지 않은 경우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 공모전은 보이지 않고, 전체 공모전만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673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35</a:t>
            </a:fld>
            <a:endParaRPr lang="ko-KR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7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25" name="Google Shape;525;p47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4400"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인턴 경험 입력/수정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27" name="Google Shape;527;p47"/>
          <p:cNvSpPr txBox="1"/>
          <p:nvPr/>
        </p:nvSpPr>
        <p:spPr>
          <a:xfrm>
            <a:off x="920475" y="146991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사용자의 역량 모니터링을 위해 필요한 데이터 목록들 중 하나로 사용자의 입력을 통해 생성되는 데이터이다. 인턴 경험 정보는 분야, 기업명, 기업 정보(대기업/공기업/중소기업/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스타트업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기간, 직무 명으로 구성된다.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학생은 포털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ID로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로그인하고, 인턴 정보 입력/수정을 실행한다.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학생이 입력한 인턴 정보가 저장된다.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인턴 경험 정보 카테고리가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분야, 기업명, 기업규모, 기간,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직무명을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입력받으며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복수 입력이 가능하다.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저장 버튼을 클릭하면 저장되면서 오른쪽에 위치한 모니터링 페이지로 넘어가면서 결과가 출력된다.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E1. 인턴 경험 정보가 없을 경우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아무것도 저장하지 않는다.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1409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36</a:t>
            </a:fld>
            <a:endParaRPr lang="ko-KR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8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인턴 </a:t>
            </a:r>
            <a:r>
              <a:rPr lang="ko-KR" altLang="en-US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경험 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모니터링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35" name="Google Shape;535;p48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학생은 입력한 인턴 경험 정보에 대해 모니터링 할 수 있다. 입력한 인턴 기업명, 기업규모, 분야, 기간을 볼 수 있다.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학생은 인턴 경험을 입력 하고, 저장 버튼을 클릭한다.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학생이 입력한 인턴 정보가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1)	화면 전체에 인턴 입력/수정에서 입력한 기업명, 기업규모, 분야, 기간이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E1. 인턴 경험 정보가 없을 경우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아무것도 보여지지 않는다.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7048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37</a:t>
            </a:fld>
            <a:endParaRPr lang="ko-KR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9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41" name="Google Shape;541;p49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인턴 </a:t>
            </a:r>
            <a:r>
              <a:rPr lang="ko-KR" altLang="en-US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경험 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추가정보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43" name="Google Shape;543;p49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4" name="Google Shape;544;p49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학생은 자신이 입력한 인턴 경험을 토대로 인턴을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추천받고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조회할 수 있다.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자신이 입력한 값을 토대로 인턴을 추천해준다.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학생은 인턴  경험을 입력/한다.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학생이 입력한 값을 토대로 추천 인턴이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자신에게 맞는 추천 인턴을 보여준다. 해당 카드를 입력하면 상세 정보를 볼 수 있다.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E1. 프로젝트 경험을 입력하지 않은 경우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 인턴이 보여지지 않고 전체 인턴만 보여준다.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673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38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/>
          <p:nvPr/>
        </p:nvSpPr>
        <p:spPr>
          <a:xfrm>
            <a:off x="0" y="0"/>
            <a:ext cx="12192000" cy="14838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720000" y="79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6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목적</a:t>
            </a:r>
            <a:endParaRPr sz="6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 flipH="1">
            <a:off x="599175" y="1667950"/>
            <a:ext cx="299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1" i="0" u="none" strike="noStrike" cap="none" dirty="0">
                <a:solidFill>
                  <a:srgbClr val="4EB4B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|</a:t>
            </a:r>
            <a:r>
              <a:rPr lang="ko-KR" sz="30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프로젝트 방향</a:t>
            </a: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984642" y="5489925"/>
            <a:ext cx="2993099" cy="94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학생들의 역량 파악</a:t>
            </a:r>
            <a:endParaRPr sz="2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학교의 발전 방향 모색</a:t>
            </a:r>
            <a:endParaRPr sz="2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9376228" y="5331876"/>
            <a:ext cx="185937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4806240" y="5507066"/>
            <a:ext cx="2993099" cy="94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모니터링 시스템</a:t>
            </a:r>
            <a:endParaRPr sz="2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8627839" y="5489925"/>
            <a:ext cx="2993099" cy="94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개인의 역량 파악</a:t>
            </a:r>
            <a:endParaRPr sz="2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개인의 발전 방향 모색</a:t>
            </a:r>
            <a:endParaRPr sz="2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7452787" y="3135425"/>
            <a:ext cx="914400" cy="914400"/>
          </a:xfrm>
          <a:prstGeom prst="plus">
            <a:avLst>
              <a:gd name="adj" fmla="val 42105"/>
            </a:avLst>
          </a:prstGeom>
          <a:solidFill>
            <a:srgbClr val="76D5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3824813" y="3135425"/>
            <a:ext cx="914400" cy="914400"/>
          </a:xfrm>
          <a:prstGeom prst="plus">
            <a:avLst>
              <a:gd name="adj" fmla="val 42105"/>
            </a:avLst>
          </a:prstGeom>
          <a:solidFill>
            <a:srgbClr val="76D5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8025" y="2582150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43975" y="2512625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6000" y="2512625"/>
            <a:ext cx="216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0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50" name="Google Shape;550;p50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정부</a:t>
            </a:r>
            <a:r>
              <a:rPr lang="en-US" alt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/</a:t>
            </a:r>
            <a:r>
              <a:rPr lang="ko-KR" altLang="en-US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기업 교육 경험 입력</a:t>
            </a:r>
            <a:r>
              <a:rPr lang="en-US" alt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/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수정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52" name="Google Shape;552;p50"/>
          <p:cNvSpPr txBox="1"/>
          <p:nvPr/>
        </p:nvSpPr>
        <p:spPr>
          <a:xfrm>
            <a:off x="844275" y="1334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사용자의 역량 모니터링을 위해 필요한 데이터 목록들 중 하나로 사용자의 입력을 통해 생성되는 데이터이다. 기업/정부 교육 정보는 교육 활동 명, 교육 기간(3개월 이내/6개월 이내/1년 이내/1년 이상), 활동 내역으로 구성된다.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학생은 포털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ID로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로그인하고, 기업/정부 교육 정보 입력/수정을 실행한다.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학생이 입력한 기업/정부 교육 정보가 저장된다.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기업/정부 교육 경험 정보 카테고리가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교육활동명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교육기간을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입력받으며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복수 입력이 가능하다.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저장버튼을 클릭하면 저장된다.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오른쪽에 위치한 모니터링 페이지로 넘어가면 갱신한 결과가 출력된다.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E1. 기업/정부 교육 경험 정보가 없을 경우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아무것도 저장하지 않는다.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3149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39</a:t>
            </a:fld>
            <a:endParaRPr lang="ko-KR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1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58" name="Google Shape;558;p51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endParaRPr sz="48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>
              <a:buSzPts val="4400"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정부</a:t>
            </a:r>
            <a:r>
              <a:rPr lang="en-US" alt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/</a:t>
            </a:r>
            <a:r>
              <a:rPr lang="ko-KR" altLang="en-US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기업 교육 경험 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모니터링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endParaRPr sz="48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60" name="Google Shape;560;p51"/>
          <p:cNvSpPr txBox="1"/>
          <p:nvPr/>
        </p:nvSpPr>
        <p:spPr>
          <a:xfrm>
            <a:off x="996675" y="14870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학생은 입력한 기업/정부 교육 경험 정보에 대해 모니터링 할 수 있다. 입력한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교육활동명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교육기간을 볼 수 있다.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학생은 기업/정부 교육 정보를 입력하고, 저장 버튼을 클릭한다.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학생이 입력한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교육활동명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교육기간이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왼쪽에 자신이 활동한 기업이나 정부의 로고가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로고의 오른쪽에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교육활동명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교육기간,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활동경력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정보가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E1. 기업/정부 교육 경험이 없을 경우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아무것도 보여지지 않는다.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5613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40</a:t>
            </a:fld>
            <a:endParaRPr lang="ko-KR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2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67" name="Google Shape;567;p52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8" name="Google Shape;568;p52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endParaRPr sz="48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>
              <a:buSzPts val="4400"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정부</a:t>
            </a:r>
            <a:r>
              <a:rPr lang="en-US" alt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/</a:t>
            </a:r>
            <a:r>
              <a:rPr lang="ko-KR" altLang="en-US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기업 교육 경험 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추가정보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endParaRPr sz="48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69" name="Google Shape;569;p52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다른 학생들이 가장 많이 교육 받은 프로그램들을 보여준다.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학생은 프로젝트 경험을 입력/한다.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교육 프로그램들을 보여준다.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학생들이 많이 참여한 프로그램을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단어구름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형태로 보여준다.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673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41</a:t>
            </a:fld>
            <a:endParaRPr lang="ko-KR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3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75" name="Google Shape;575;p53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공인 성적 </a:t>
            </a:r>
            <a:r>
              <a:rPr lang="ko-KR" altLang="en-US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입력</a:t>
            </a:r>
            <a:r>
              <a:rPr lang="en-US" alt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/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수정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77" name="Google Shape;577;p53"/>
          <p:cNvSpPr txBox="1"/>
          <p:nvPr/>
        </p:nvSpPr>
        <p:spPr>
          <a:xfrm>
            <a:off x="996675" y="14108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모니터링을 위해 필요한 데이터로, 사용자의 입력을 통해 생성되는 데이터이다.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공인성적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정보는 자격증 이름, 어학공인시험이름과 취득일,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TOPCIT성적과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취득일,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C인증시험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점수와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취득일을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입력받는다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학생은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공인성적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정보 입력/수정을 실행한다.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학생이 입력한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공인성적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정보가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자격증,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IT시험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영어공인시험 정보 카테고리가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자격증 이름, 어학공인시험 이름과 취득일,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TOPCIT성적과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취득일,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C인증시험점수와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취득일을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입력받는다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복수 입력이 가능하다.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저장버튼을 클릭하면 저장되면서 오른쪽으로 넘어가 모니터링 페이지에 출력된다.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 E1. 공인시험 정보가 없을 경우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아무것도 저장하지 않는다.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42</a:t>
            </a:fld>
            <a:endParaRPr lang="ko-KR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4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3" name="Google Shape;583;p54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공인 </a:t>
            </a:r>
            <a:r>
              <a:rPr lang="ko-KR" altLang="en-US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성적 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모니터링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85" name="Google Shape;585;p54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학생은 입력한 공인 성적 정보에 대해 모니터링 할 수 있다. 입력한 자격증, 시험, 어학 정보가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학생은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공인성적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정보 입력/수정을 실행한다.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학생이 입력한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공인성적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정보가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자격증,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IT시험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영어공인시험 정보 카테고리가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입력한 정보가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E1. 공인시험 정보가 없을 경우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아무것도 보여지지 않는다.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4432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4432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43</a:t>
            </a:fld>
            <a:endParaRPr lang="ko-KR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5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91" name="Google Shape;591;p55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공인 성적 추가정보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93" name="Google Shape;593;p55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4" name="Google Shape;594;p55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공인 성적의 추가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정보을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보여준다.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학생은 공인 성적을 입력한다.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자격증 목록, TOPCIT, 어학 성적을 보여준다.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많이 취득한 자격증을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단어구름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형태로 보여준다.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TOPCIT 참가자 수, 점수 영역 분포로 보여준다.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어학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성적별로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나누어서 어느 기업에서 많이 쓰이는지 리스트로 보여준다.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673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44</a:t>
            </a:fld>
            <a:endParaRPr lang="ko-KR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6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600" name="Google Shape;600;p56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관심분야</a:t>
            </a:r>
            <a:r>
              <a:rPr lang="en-US" alt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/</a:t>
            </a:r>
            <a:r>
              <a:rPr lang="ko-KR" altLang="en-US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목표 입력</a:t>
            </a:r>
            <a:r>
              <a:rPr lang="en-US" alt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/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수정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602" name="Google Shape;602;p56"/>
          <p:cNvSpPr txBox="1"/>
          <p:nvPr/>
        </p:nvSpPr>
        <p:spPr>
          <a:xfrm>
            <a:off x="691877" y="1422857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사용자의 역량 모니터링을 위해 필요한 데이터 목록들 중 하나로 사용자의 입력을 통해 생성되는 데이터이다. 관심 언어, 관심 분야(멀티미디어,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사물인터넷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인공지능, 가상현실, 소프트웨어 교육, 정보보호, 데이터 사이언스, 사이버 국방, HCI/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비주얼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컴퓨팅, 웹 프로그래밍, 모바일 프로그래밍, 서버 관리,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DB관리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IT 직종), 희망 직무(통계청 자료 참고)로 구성된다.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학생은 포털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ID로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로그인하고, 관심 분야/목표 입력/수정을 실행한다.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학생이 입력한 관심 분야/목표가 저장된다.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관심 분야/목표 카테고리가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관심 언어, 관심 분야, 희망 직무를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입력받는다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저장 버튼을 클릭하면 저장된다.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오른쪽에 위치한 모니터링 페이지로 넘어가면 갱신한 결과가 출력된다.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45</a:t>
            </a:fld>
            <a:endParaRPr lang="ko-KR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7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608" name="Google Shape;608;p57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관심분야</a:t>
            </a:r>
            <a:r>
              <a:rPr lang="en-US" alt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/</a:t>
            </a:r>
            <a:r>
              <a:rPr lang="ko-KR" altLang="en-US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목표 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모니터링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610" name="Google Shape;610;p57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학생이 입력한 관심 언어, 관심 분야, 희망 직무가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학생은 관심 분야/목표 입력/수정을 실행한다.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학생이 입력한 관심 분야/목표가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학생이 입력한 관심 언어, 관심 분야, 희망 직무가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E1.  입력한 데이터가 없을 경우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아무것도 보이지 않는다.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46</a:t>
            </a:fld>
            <a:endParaRPr lang="ko-K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8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616" name="Google Shape;616;p58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관심분야</a:t>
            </a:r>
            <a:r>
              <a:rPr lang="en-US" alt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/</a:t>
            </a:r>
            <a:r>
              <a:rPr lang="ko-KR" altLang="en-US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목표 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추가정보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618" name="Google Shape;618;p58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9" name="Google Shape;619;p58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언어에 따라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직무별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종사자 수, 직무 상세 정보를 보여준다.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학생은 관심 분야/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목표을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언어별 직무 종사자 그래프를 보여준다.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네비게이션 바의 언어 이름을 클릭한다.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직무별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종사자 수를 그래프 형식으로 보여준다.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직무 위에 마우스를 올려놓으면, 직무에 대한 상세 정보를 보여준다.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673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47</a:t>
            </a:fld>
            <a:endParaRPr lang="ko-KR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9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625" name="Google Shape;625;p59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이수 </a:t>
            </a:r>
            <a:r>
              <a:rPr lang="ko-KR" altLang="en-US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성적 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모니터링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627" name="Google Shape;627;p59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따로 입력하지 않아도 관리자의 데이터에 입력되어 있는 각 사용자의 성적을 모니터링 할 수 있다. 자신의 평균 성적이 어떤지, 어떤 과목을 이수했는지 파악할 수 있다.   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교수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교수는 학생의 이수 성적을 입력한다.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자신의 전체 전공 학점, 전공 필수 학점, 전공 선택 학점이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순서대로 전체 전공 학점, 전공 필수 이수 학점, 전공 선택 이수 학점이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항목을 클릭하면 이수한 수업 리스트가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1993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1993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48</a:t>
            </a:fld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4872195" y="5244564"/>
            <a:ext cx="6967109" cy="1303954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4898315" y="3581224"/>
            <a:ext cx="6967109" cy="1303954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4893964" y="1904817"/>
            <a:ext cx="6967109" cy="1303954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0" y="2246"/>
            <a:ext cx="12192000" cy="14841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720000" y="8144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6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목적</a:t>
            </a:r>
            <a:endParaRPr sz="6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590005" y="1619147"/>
            <a:ext cx="3238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1" i="0" u="none" strike="noStrike" cap="none" dirty="0">
                <a:solidFill>
                  <a:srgbClr val="4EB4B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|</a:t>
            </a:r>
            <a:r>
              <a:rPr lang="ko-KR" sz="30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주요기능 및 목표</a:t>
            </a: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5920793" y="2116171"/>
            <a:ext cx="6128100" cy="1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UI를</a:t>
            </a:r>
            <a:r>
              <a:rPr lang="ko-KR" sz="25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간단하게 구현하여 </a:t>
            </a:r>
            <a:endParaRPr sz="25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손쉽게 </a:t>
            </a:r>
            <a:r>
              <a:rPr lang="ko-KR" sz="2500" b="0" i="0" u="none" strike="noStrike" cap="none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웹페이지를</a:t>
            </a:r>
            <a:r>
              <a:rPr lang="ko-KR" sz="25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사용 가능</a:t>
            </a: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145" name="Google Shape;14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655" y="2622209"/>
            <a:ext cx="288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/>
          <p:nvPr/>
        </p:nvSpPr>
        <p:spPr>
          <a:xfrm>
            <a:off x="5922562" y="3823510"/>
            <a:ext cx="6128083" cy="109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학생의 역량에 따라 </a:t>
            </a:r>
            <a:endParaRPr sz="25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선배들의 선례를 개인에게 제공 및 추천</a:t>
            </a:r>
            <a:endParaRPr sz="25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5920793" y="5505008"/>
            <a:ext cx="6128100" cy="1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사용자들에게 입력 받은 정보를 통해 학생의 데이터 분석 및 활용 </a:t>
            </a:r>
            <a:endParaRPr sz="25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4493255" y="1904817"/>
            <a:ext cx="1306175" cy="1306175"/>
          </a:xfrm>
          <a:prstGeom prst="ellipse">
            <a:avLst/>
          </a:prstGeom>
          <a:solidFill>
            <a:srgbClr val="8089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4582335" y="1993897"/>
            <a:ext cx="1128014" cy="112801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4608462" y="2348590"/>
            <a:ext cx="1058691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시각화</a:t>
            </a: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151" name="Google Shape;151;p17"/>
          <p:cNvGrpSpPr/>
          <p:nvPr/>
        </p:nvGrpSpPr>
        <p:grpSpPr>
          <a:xfrm>
            <a:off x="4493255" y="3589231"/>
            <a:ext cx="1306175" cy="1306175"/>
            <a:chOff x="4249729" y="2008508"/>
            <a:chExt cx="1306175" cy="1306175"/>
          </a:xfrm>
        </p:grpSpPr>
        <p:grpSp>
          <p:nvGrpSpPr>
            <p:cNvPr id="152" name="Google Shape;152;p17"/>
            <p:cNvGrpSpPr/>
            <p:nvPr/>
          </p:nvGrpSpPr>
          <p:grpSpPr>
            <a:xfrm>
              <a:off x="4249729" y="2008508"/>
              <a:ext cx="1306175" cy="1306175"/>
              <a:chOff x="4097329" y="1856108"/>
              <a:chExt cx="1306175" cy="1306175"/>
            </a:xfrm>
          </p:grpSpPr>
          <p:sp>
            <p:nvSpPr>
              <p:cNvPr id="153" name="Google Shape;153;p17"/>
              <p:cNvSpPr/>
              <p:nvPr/>
            </p:nvSpPr>
            <p:spPr>
              <a:xfrm>
                <a:off x="4097329" y="1856108"/>
                <a:ext cx="1306175" cy="1306175"/>
              </a:xfrm>
              <a:prstGeom prst="ellipse">
                <a:avLst/>
              </a:prstGeom>
              <a:solidFill>
                <a:srgbClr val="8089A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endParaRPr>
              </a:p>
            </p:txBody>
          </p:sp>
          <p:sp>
            <p:nvSpPr>
              <p:cNvPr id="154" name="Google Shape;154;p17"/>
              <p:cNvSpPr/>
              <p:nvPr/>
            </p:nvSpPr>
            <p:spPr>
              <a:xfrm>
                <a:off x="4186409" y="1945188"/>
                <a:ext cx="1128014" cy="1128014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endParaRPr>
              </a:p>
            </p:txBody>
          </p:sp>
        </p:grpSp>
        <p:sp>
          <p:nvSpPr>
            <p:cNvPr id="155" name="Google Shape;155;p17"/>
            <p:cNvSpPr txBox="1"/>
            <p:nvPr/>
          </p:nvSpPr>
          <p:spPr>
            <a:xfrm>
              <a:off x="4382354" y="2452281"/>
              <a:ext cx="1058691" cy="477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sz="2500" b="0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개인화</a:t>
              </a:r>
              <a:endParaRPr sz="14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4493255" y="5250099"/>
            <a:ext cx="1306175" cy="1306175"/>
            <a:chOff x="4249729" y="2008508"/>
            <a:chExt cx="1306175" cy="1306175"/>
          </a:xfrm>
        </p:grpSpPr>
        <p:grpSp>
          <p:nvGrpSpPr>
            <p:cNvPr id="157" name="Google Shape;157;p17"/>
            <p:cNvGrpSpPr/>
            <p:nvPr/>
          </p:nvGrpSpPr>
          <p:grpSpPr>
            <a:xfrm>
              <a:off x="4249729" y="2008508"/>
              <a:ext cx="1306175" cy="1306175"/>
              <a:chOff x="4097329" y="1856108"/>
              <a:chExt cx="1306175" cy="1306175"/>
            </a:xfrm>
          </p:grpSpPr>
          <p:sp>
            <p:nvSpPr>
              <p:cNvPr id="158" name="Google Shape;158;p17"/>
              <p:cNvSpPr/>
              <p:nvPr/>
            </p:nvSpPr>
            <p:spPr>
              <a:xfrm>
                <a:off x="4097329" y="1856108"/>
                <a:ext cx="1306175" cy="1306175"/>
              </a:xfrm>
              <a:prstGeom prst="ellipse">
                <a:avLst/>
              </a:prstGeom>
              <a:solidFill>
                <a:srgbClr val="8089A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endParaRPr>
              </a:p>
            </p:txBody>
          </p:sp>
          <p:sp>
            <p:nvSpPr>
              <p:cNvPr id="159" name="Google Shape;159;p17"/>
              <p:cNvSpPr/>
              <p:nvPr/>
            </p:nvSpPr>
            <p:spPr>
              <a:xfrm>
                <a:off x="4186409" y="1945188"/>
                <a:ext cx="1128014" cy="1128014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endParaRPr>
              </a:p>
            </p:txBody>
          </p:sp>
        </p:grpSp>
        <p:sp>
          <p:nvSpPr>
            <p:cNvPr id="160" name="Google Shape;160;p17"/>
            <p:cNvSpPr txBox="1"/>
            <p:nvPr/>
          </p:nvSpPr>
          <p:spPr>
            <a:xfrm>
              <a:off x="4379563" y="2270095"/>
              <a:ext cx="1058691" cy="861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sz="2500" b="0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데이터분석</a:t>
              </a:r>
              <a:endParaRPr sz="14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0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633" name="Google Shape;633;p60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이수 </a:t>
            </a:r>
            <a:r>
              <a:rPr lang="ko-KR" altLang="en-US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성적 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추가정보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635" name="Google Shape;635;p60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프로그래밍 실력을 향상시킬 수 있는 여러 관련 사이트를 소개한다.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학생은 본인의 이수 성적을 확인한다.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사이트 목록을 보여준다.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프로그래밍 실력을 향상시킬 수 있는 사이트 목록을 보여준다.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클릭하면 해당 사이트로 이동한다.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673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49</a:t>
            </a:fld>
            <a:endParaRPr lang="ko-KR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1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641" name="Google Shape;641;p61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발자취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643" name="Google Shape;643;p61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학생이 입력한 각각의 역량을 분석해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일치율을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따져 가장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일치율이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높은 사람 3명의 역량을 보여준다.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주력 언어, 프로젝트 경험, 인턴 경험, 기업/정부 교육 경험, 공인 인증 성적을 입력한다.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자신과 역량이 가장 비슷한 사람의 역량이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자신과 희망 직무가 같고, 언어가 가장 비슷한 사람 3명의 역량이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E1.  학생이 각 항목을 모두 입력하지 않았을 경우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일치율을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계산하여 일정 비율 이하인 경우 보여줄 수 없다는 창이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50</a:t>
            </a:fld>
            <a:endParaRPr lang="ko-KR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649" name="Google Shape;649;p62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관리자 로그인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651" name="Google Shape;651;p62"/>
          <p:cNvSpPr txBox="1"/>
          <p:nvPr/>
        </p:nvSpPr>
        <p:spPr>
          <a:xfrm>
            <a:off x="996675" y="14108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sw역량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모니터링 시스템의 제2사용자인 관리자 모드로 학사정보시스템 아이디와 비밀번호로 로그인하는 기능이다.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관리자	  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학사정보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시스템과 연동되어 로그인 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학사정보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시스템의 아이디와 비밀번호를 입력하여 로그인한다.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E1. 로그인 정보가 일치하지 않을 경우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사용자에게 입력한 정보를 다시 확인하기를 요청한다.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51</a:t>
            </a:fld>
            <a:endParaRPr lang="ko-KR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3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657" name="Google Shape;657;p63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관리자의 학생 역량 모니터링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659" name="Google Shape;659;p63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관리자는 각 학생을 모니터링 할 때 그래프로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시각화해서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보여진다. 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: 관리자   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: 학생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: 관리자는 포털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ID로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로그인한다. 학생은 자신의 역량을 입력한다.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: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x축과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y축을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선택하여 각 역량을 확인한다.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457200" lvl="0" indent="-33655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교수는 그래프의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x축과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y축을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설정한다.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선택한 정보에 따라 그래프로 시각화 되어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4. 대안 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lvl="0" indent="0" algn="just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5. 예외 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52</a:t>
            </a:fld>
            <a:endParaRPr lang="ko-KR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4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665" name="Google Shape;665;p64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관리자 </a:t>
            </a:r>
            <a:r>
              <a:rPr lang="ko-KR" altLang="en-US" sz="3000" dirty="0" err="1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카테고리별</a:t>
            </a:r>
            <a:r>
              <a:rPr lang="ko-KR" altLang="en-US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30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필터링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667" name="Google Shape;667;p64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8" name="Google Shape;668;p64"/>
          <p:cNvSpPr txBox="1"/>
          <p:nvPr/>
        </p:nvSpPr>
        <p:spPr>
          <a:xfrm>
            <a:off x="996675" y="14108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관리자가 자신이 원하는 기준에 따라 원하는 학생들의 목록과 정보를 볼 수 있다. 이 정보로 수업이나 연구에 활용하거나 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학생들에게도움을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줄 수 있도록 한다. 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관리자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학생은 자신의 역량을 입력한다. 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분야별로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필터링된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학생들의 목록과 그들의 정보를 보여준다. 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 별로 선택할 수 있는 기준을 나열하여 보여준다 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기준을 원하는 만큼 선택한다.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선택된 기준에 해당하는 학생들의 목록을 보여준다.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E1. 기준에 해당하는 학생이 없을 경우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목록이 비어있다.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673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53</a:t>
            </a:fld>
            <a:endParaRPr lang="ko-KR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5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674" name="Google Shape;674;p65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관리자 이수 성적 </a:t>
            </a:r>
            <a:r>
              <a:rPr lang="ko-KR" altLang="en-US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입력</a:t>
            </a:r>
            <a:r>
              <a:rPr lang="en-US" alt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/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수정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676" name="Google Shape;676;p65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7" name="Google Shape;677;p65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관리자가 학생들의 이수 성적을 입력, 수정 할 수 있다.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관리자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학생의 이수 성적을 입력한다.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학생의 이수 성적 입력을 완료한다.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이수 성적 입력 페이지에 접속하면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이수성적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 양식이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교과목명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등급, 평가방식.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이수구분을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673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54</a:t>
            </a:fld>
            <a:endParaRPr lang="ko-KR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6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683" name="Google Shape;683;p66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132582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800" dirty="0" err="1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시나리오</a:t>
            </a:r>
            <a:r>
              <a:rPr lang="en-US" altLang="ko-KR" sz="48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관리자 </a:t>
            </a:r>
            <a:r>
              <a:rPr lang="ko-KR" altLang="en-US" sz="3000" dirty="0" err="1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교내대회</a:t>
            </a:r>
            <a:r>
              <a:rPr lang="ko-KR" altLang="en-US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수상실적 입력</a:t>
            </a:r>
            <a:r>
              <a:rPr lang="en-US" altLang="ko-KR" sz="3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/</a:t>
            </a:r>
            <a:r>
              <a:rPr lang="ko-KR" altLang="en-US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수정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685" name="Google Shape;685;p66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6" name="Google Shape;686;p66"/>
          <p:cNvSpPr txBox="1"/>
          <p:nvPr/>
        </p:nvSpPr>
        <p:spPr>
          <a:xfrm>
            <a:off x="996675" y="1715625"/>
            <a:ext cx="10766100" cy="4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개요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관리자가 학생들의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교내대회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수상실적을 입력, 수정 할 수 있다.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Relationships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Initiator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관리자	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Supporters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학생의 수상 실적을 입력한다.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Post-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학생들의 수상 실적이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DB에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저장된다.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수상 실적 입력 페이지에 접속하면 수상 실적 입력 양식이 보여진다.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학생명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수상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대회명</a:t>
            </a: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수상 실적을 입력한다.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sz="17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예외흐름</a:t>
            </a: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673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55</a:t>
            </a:fld>
            <a:endParaRPr lang="ko-KR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692" name="Google Shape;692;p67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 err="1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다이어그램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694" name="Google Shape;6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2600"/>
            <a:ext cx="11724422" cy="50780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56</a:t>
            </a:fld>
            <a:endParaRPr lang="ko-KR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00" name="Google Shape;700;p68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 err="1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sz="5400" dirty="0" err="1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식별자</a:t>
            </a: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목록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702" name="Google Shape;702;p68"/>
          <p:cNvGraphicFramePr/>
          <p:nvPr>
            <p:extLst>
              <p:ext uri="{D42A27DB-BD31-4B8C-83A1-F6EECF244321}">
                <p14:modId xmlns:p14="http://schemas.microsoft.com/office/powerpoint/2010/main" val="2668979752"/>
              </p:ext>
            </p:extLst>
          </p:nvPr>
        </p:nvGraphicFramePr>
        <p:xfrm>
          <a:off x="379664" y="1417490"/>
          <a:ext cx="11427300" cy="4948451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486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1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0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28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89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33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식별자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행위자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식별자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행위자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2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UC-</a:t>
                      </a: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</a:t>
                      </a:r>
                      <a:r>
                        <a:rPr lang="ko-KR" sz="1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01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학생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주력 언어 정보 입력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UC_S</a:t>
                      </a:r>
                      <a:r>
                        <a:rPr lang="ko-KR" sz="1800"/>
                        <a:t>12</a:t>
                      </a:r>
                      <a:endParaRPr sz="1800"/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학생</a:t>
                      </a:r>
                      <a:endParaRPr sz="1800"/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기업 정부 교육 추가 정보</a:t>
                      </a:r>
                      <a:endParaRPr sz="1800"/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5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UC-S02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학생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주력언어 모니터링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</a:rPr>
                        <a:t>UC_S13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</a:rPr>
                        <a:t>학생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자격증 시험 정보 입력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UC-S03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학생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주력언어 추가정보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</a:rPr>
                        <a:t>UC_S</a:t>
                      </a:r>
                      <a:r>
                        <a:rPr lang="ko-KR" sz="1800" dirty="0"/>
                        <a:t>14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</a:rPr>
                        <a:t>학생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자격증 시험 모니터링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90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UC-S04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학생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인턴 경험 정보 입력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</a:rPr>
                        <a:t>UC_S</a:t>
                      </a:r>
                      <a:r>
                        <a:rPr lang="ko-KR" sz="1800" dirty="0"/>
                        <a:t>15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</a:rPr>
                        <a:t>학생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자격증 시험 추가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UC_S05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학생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인턴 모니터링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</a:rPr>
                        <a:t>UC_S</a:t>
                      </a:r>
                      <a:r>
                        <a:rPr lang="ko-KR" sz="1800" dirty="0"/>
                        <a:t>16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</a:rPr>
                        <a:t>학생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관심분야 목표 정보 입력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5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UC_S06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학생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인턴 추가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</a:rPr>
                        <a:t>UC_S</a:t>
                      </a:r>
                      <a:r>
                        <a:rPr lang="ko-KR" sz="1800" dirty="0"/>
                        <a:t>17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</a:rPr>
                        <a:t>학생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관심분야 목표 모니터링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2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UC_S07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학생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프로젝트 경험 정보 입력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</a:rPr>
                        <a:t>UC_S</a:t>
                      </a:r>
                      <a:r>
                        <a:rPr lang="ko-KR" sz="1800" dirty="0"/>
                        <a:t>18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dk1"/>
                          </a:solidFill>
                        </a:rPr>
                        <a:t>학생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관심분야 목표 추가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UC_S08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학생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프로젝트 경험 모니터링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UC_S19</a:t>
                      </a:r>
                      <a:endParaRPr sz="1800" b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학생</a:t>
                      </a:r>
                      <a:endParaRPr sz="1800" b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이수 성적 모니터링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5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UC_S09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학생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프로젝트 추가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UC_S20</a:t>
                      </a:r>
                      <a:endParaRPr sz="1800" b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학생</a:t>
                      </a:r>
                      <a:endParaRPr sz="1800" b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이수 성적 추가 정보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05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UC_S10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학생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기업 정부 교육 정보 입력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UC_S21</a:t>
                      </a:r>
                      <a:endParaRPr sz="1800" b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학생</a:t>
                      </a:r>
                      <a:endParaRPr sz="1800" b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발자취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UC_S11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학생</a:t>
                      </a:r>
                      <a:endParaRPr sz="1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dirty="0"/>
                        <a:t>기업 정부 교육 정보 모니터링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57</a:t>
            </a:fld>
            <a:endParaRPr lang="ko-KR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9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08" name="Google Shape;708;p69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 err="1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유스케이스</a:t>
            </a: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sz="5400" dirty="0" err="1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식별자</a:t>
            </a: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목록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710" name="Google Shape;710;p69"/>
          <p:cNvGraphicFramePr/>
          <p:nvPr/>
        </p:nvGraphicFramePr>
        <p:xfrm>
          <a:off x="379664" y="1646090"/>
          <a:ext cx="11427300" cy="3536450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90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식별자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행위자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식별자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행위자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UC-A01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관리자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열람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UC-A04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관리자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필터링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UC-A02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관리자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입력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UC-A05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관리자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이수 성적 업데이트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UC-A03</a:t>
                      </a:r>
                      <a:endParaRPr dirty="0"/>
                    </a:p>
                  </a:txBody>
                  <a:tcPr marL="112825" marR="112825" marT="56425" marB="56425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>
                          <a:solidFill>
                            <a:schemeClr val="dk1"/>
                          </a:solidFill>
                        </a:rPr>
                        <a:t>관리자</a:t>
                      </a:r>
                      <a:endParaRPr/>
                    </a:p>
                  </a:txBody>
                  <a:tcPr marL="112825" marR="112825" marT="56425" marB="56425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/>
                        <a:t>학생역량모니터링</a:t>
                      </a:r>
                      <a:endParaRPr sz="2800"/>
                    </a:p>
                  </a:txBody>
                  <a:tcPr marL="112825" marR="112825" marT="56425" marB="56425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UC-A06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관리자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교내 대회 입상 실적 업데이트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58</a:t>
            </a:fld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0" y="-6"/>
            <a:ext cx="12192000" cy="14838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68" name="Google Shape;168;p18"/>
          <p:cNvSpPr txBox="1">
            <a:spLocks noGrp="1"/>
          </p:cNvSpPr>
          <p:nvPr>
            <p:ph type="title"/>
          </p:nvPr>
        </p:nvSpPr>
        <p:spPr>
          <a:xfrm>
            <a:off x="720000" y="7904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6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개발환경</a:t>
            </a:r>
            <a:endParaRPr sz="6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2069228" y="3375917"/>
            <a:ext cx="1055100" cy="28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HTML5</a:t>
            </a: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CSS</a:t>
            </a: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Jsp</a:t>
            </a:r>
            <a:endParaRPr sz="20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Java</a:t>
            </a: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mySQL</a:t>
            </a:r>
            <a:endParaRPr sz="20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Python</a:t>
            </a:r>
            <a:endParaRPr sz="20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5259900" y="3375917"/>
            <a:ext cx="1672200" cy="23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Visual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ko-KR" sz="2000" b="0" i="0" u="none" strike="noStrike" cap="none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studio</a:t>
            </a: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Spring</a:t>
            </a: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Workbench</a:t>
            </a: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DA#</a:t>
            </a: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7722113" y="3373632"/>
            <a:ext cx="2913491" cy="319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Agile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보드            </a:t>
            </a:r>
            <a:endParaRPr sz="20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     : TRELLO</a:t>
            </a: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커뮤니케이션 툴     </a:t>
            </a:r>
            <a:endParaRPr sz="20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       : GIT HUB</a:t>
            </a:r>
            <a:endParaRPr sz="20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문서 공유 프로그램</a:t>
            </a:r>
            <a:endParaRPr sz="20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              :Google </a:t>
            </a:r>
            <a:r>
              <a:rPr lang="ko-KR" sz="2000" b="0" i="0" u="none" strike="noStrike" cap="none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docs</a:t>
            </a: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6778" y="1854995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58859" y="1854995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1502" y="1970100"/>
            <a:ext cx="1328996" cy="13289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0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16" name="Google Shape;716;p70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클래스 다이어그램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0241"/>
            <a:ext cx="12192000" cy="581775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59</a:t>
            </a:fld>
            <a:endParaRPr lang="ko-KR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0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16" name="Google Shape;716;p70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클래스 다이어그램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171" y="1257111"/>
            <a:ext cx="6370911" cy="560089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08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0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16" name="Google Shape;716;p70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클래스 다이어그램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203" y="1225598"/>
            <a:ext cx="5709197" cy="562658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4094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0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16" name="Google Shape;716;p70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클래스 다이어그램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1243405"/>
            <a:ext cx="5265642" cy="561074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5905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0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16" name="Google Shape;716;p70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클래스 다이어그램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49" y="1498167"/>
            <a:ext cx="11401866" cy="511118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0982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0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16" name="Google Shape;716;p70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54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클래스 다이어그램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653" y="1254064"/>
            <a:ext cx="5405422" cy="564331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294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1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23" name="Google Shape;723;p71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000000"/>
              </a:buClr>
              <a:buSzTx/>
            </a:pP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속성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- </a:t>
            </a:r>
            <a:r>
              <a:rPr lang="ko-KR" alt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725" name="Google Shape;725;p71"/>
          <p:cNvGraphicFramePr/>
          <p:nvPr/>
        </p:nvGraphicFramePr>
        <p:xfrm>
          <a:off x="379664" y="1553848"/>
          <a:ext cx="9794925" cy="391416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3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9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9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속성명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가시성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자료형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크기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널 허용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기본값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학번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Not</a:t>
                      </a: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 학번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이름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Not</a:t>
                      </a: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 이름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비밀번호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Not</a:t>
                      </a: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 비밀번호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65</a:t>
            </a:fld>
            <a:endParaRPr lang="ko-KR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2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32" name="Google Shape;732;p72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속성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–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주력 언어 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734" name="Google Shape;734;p72"/>
          <p:cNvGraphicFramePr/>
          <p:nvPr>
            <p:extLst>
              <p:ext uri="{D42A27DB-BD31-4B8C-83A1-F6EECF244321}">
                <p14:modId xmlns:p14="http://schemas.microsoft.com/office/powerpoint/2010/main" val="2387345490"/>
              </p:ext>
            </p:extLst>
          </p:nvPr>
        </p:nvGraphicFramePr>
        <p:xfrm>
          <a:off x="1085064" y="1747615"/>
          <a:ext cx="9794925" cy="271927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3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9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9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속성명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가시성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자료형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크기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널 허용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기본값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주력 언어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Null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5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 주력언어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주력 언어 수준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Null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5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 주력언어 수준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66</a:t>
            </a:fld>
            <a:endParaRPr lang="ko-KR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3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41" name="Google Shape;741;p73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속성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–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주력 언어 </a:t>
            </a:r>
            <a:r>
              <a:rPr lang="ko-KR" alt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결과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742" name="Google Shape;742;p73"/>
          <p:cNvGraphicFramePr/>
          <p:nvPr>
            <p:extLst>
              <p:ext uri="{D42A27DB-BD31-4B8C-83A1-F6EECF244321}">
                <p14:modId xmlns:p14="http://schemas.microsoft.com/office/powerpoint/2010/main" val="916926283"/>
              </p:ext>
            </p:extLst>
          </p:nvPr>
        </p:nvGraphicFramePr>
        <p:xfrm>
          <a:off x="303464" y="1499424"/>
          <a:ext cx="11551050" cy="511522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65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0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50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속성명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가시성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자료형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크기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널 허용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기본값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언어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Null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</a:t>
                      </a: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A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사용자의 주력 언어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참가자 수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int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-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Null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0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언어 사용자 수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상 수준 참가자 수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5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Null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0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수준이 ‘</a:t>
                      </a: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상’인</a:t>
                      </a: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해당언어</a:t>
                      </a: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사용자 수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중 수준 참가자 수</a:t>
                      </a:r>
                      <a:endParaRPr sz="2000" dirty="0"/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5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0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수준이 ‘중’ 인 </a:t>
                      </a: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해당언어</a:t>
                      </a: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사용자 수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하 수준 참가자 수</a:t>
                      </a:r>
                      <a:endParaRPr sz="2000" dirty="0"/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5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0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수준이 ‘</a:t>
                      </a: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하’인</a:t>
                      </a: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해당언어</a:t>
                      </a: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사용자 수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67</a:t>
            </a:fld>
            <a:endParaRPr lang="ko-KR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4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50" name="Google Shape;750;p74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속성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–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주력 언어 </a:t>
            </a:r>
            <a:r>
              <a:rPr lang="ko-KR" alt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752" name="Google Shape;752;p74"/>
          <p:cNvGraphicFramePr/>
          <p:nvPr>
            <p:extLst>
              <p:ext uri="{D42A27DB-BD31-4B8C-83A1-F6EECF244321}">
                <p14:modId xmlns:p14="http://schemas.microsoft.com/office/powerpoint/2010/main" val="1907462472"/>
              </p:ext>
            </p:extLst>
          </p:nvPr>
        </p:nvGraphicFramePr>
        <p:xfrm>
          <a:off x="1080337" y="1597392"/>
          <a:ext cx="9794925" cy="445373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3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9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9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속성명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가시성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자료형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크기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널 허용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기본값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언어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테스트 언어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문제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5000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테스트 문제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정답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테스트 정답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난이도</a:t>
                      </a:r>
                      <a:endParaRPr dirty="0"/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5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테스트 난이도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68</a:t>
            </a:fld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0" y="-6"/>
            <a:ext cx="12192000" cy="14841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720000" y="7919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6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내용 구성</a:t>
            </a:r>
            <a:endParaRPr sz="6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183" name="Google Shape;183;p19"/>
          <p:cNvCxnSpPr>
            <a:stCxn id="184" idx="3"/>
            <a:endCxn id="185" idx="1"/>
          </p:cNvCxnSpPr>
          <p:nvPr/>
        </p:nvCxnSpPr>
        <p:spPr>
          <a:xfrm>
            <a:off x="3433142" y="3492900"/>
            <a:ext cx="1756200" cy="17100"/>
          </a:xfrm>
          <a:prstGeom prst="straightConnector1">
            <a:avLst/>
          </a:prstGeom>
          <a:noFill/>
          <a:ln w="63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6" name="Google Shape;186;p19"/>
          <p:cNvCxnSpPr>
            <a:stCxn id="185" idx="3"/>
          </p:cNvCxnSpPr>
          <p:nvPr/>
        </p:nvCxnSpPr>
        <p:spPr>
          <a:xfrm rot="10800000" flipH="1">
            <a:off x="6989471" y="2669535"/>
            <a:ext cx="1969800" cy="840600"/>
          </a:xfrm>
          <a:prstGeom prst="straightConnector1">
            <a:avLst/>
          </a:prstGeom>
          <a:noFill/>
          <a:ln w="63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7" name="Google Shape;187;p19"/>
          <p:cNvCxnSpPr>
            <a:stCxn id="185" idx="3"/>
            <a:endCxn id="188" idx="1"/>
          </p:cNvCxnSpPr>
          <p:nvPr/>
        </p:nvCxnSpPr>
        <p:spPr>
          <a:xfrm>
            <a:off x="6989471" y="3510135"/>
            <a:ext cx="1601400" cy="1768800"/>
          </a:xfrm>
          <a:prstGeom prst="straightConnector1">
            <a:avLst/>
          </a:prstGeom>
          <a:noFill/>
          <a:ln w="63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9" name="Google Shape;189;p19"/>
          <p:cNvSpPr txBox="1"/>
          <p:nvPr/>
        </p:nvSpPr>
        <p:spPr>
          <a:xfrm>
            <a:off x="1722107" y="4632817"/>
            <a:ext cx="1262070" cy="369300"/>
          </a:xfrm>
          <a:prstGeom prst="rect">
            <a:avLst/>
          </a:prstGeom>
          <a:noFill/>
          <a:ln w="28575" cap="flat" cmpd="sng">
            <a:solidFill>
              <a:srgbClr val="76D5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Frontend</a:t>
            </a:r>
            <a:endParaRPr sz="18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10434358" y="2425485"/>
            <a:ext cx="484500" cy="369300"/>
          </a:xfrm>
          <a:prstGeom prst="rect">
            <a:avLst/>
          </a:prstGeom>
          <a:noFill/>
          <a:ln w="28575" cap="flat" cmpd="sng">
            <a:solidFill>
              <a:srgbClr val="76D5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DB</a:t>
            </a:r>
            <a:endParaRPr sz="18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10588921" y="5219700"/>
            <a:ext cx="1191797" cy="369300"/>
          </a:xfrm>
          <a:prstGeom prst="rect">
            <a:avLst/>
          </a:prstGeom>
          <a:noFill/>
          <a:ln w="28575" cap="flat" cmpd="sng">
            <a:solidFill>
              <a:srgbClr val="76D5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Backend</a:t>
            </a:r>
            <a:endParaRPr sz="18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5599803" y="4632785"/>
            <a:ext cx="983967" cy="369332"/>
          </a:xfrm>
          <a:prstGeom prst="rect">
            <a:avLst/>
          </a:prstGeom>
          <a:noFill/>
          <a:ln w="28575" cap="flat" cmpd="sng">
            <a:solidFill>
              <a:srgbClr val="76D5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Server</a:t>
            </a:r>
            <a:endParaRPr sz="1800" b="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3142" y="2412900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90854" y="4378899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9471" y="2610135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70854" y="1897052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5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59" name="Google Shape;759;p75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속성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-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공모전 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761" name="Google Shape;761;p75"/>
          <p:cNvGraphicFramePr/>
          <p:nvPr>
            <p:extLst>
              <p:ext uri="{D42A27DB-BD31-4B8C-83A1-F6EECF244321}">
                <p14:modId xmlns:p14="http://schemas.microsoft.com/office/powerpoint/2010/main" val="2026836127"/>
              </p:ext>
            </p:extLst>
          </p:nvPr>
        </p:nvGraphicFramePr>
        <p:xfrm>
          <a:off x="336119" y="1484178"/>
          <a:ext cx="11458650" cy="511522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63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6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6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6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속성명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가시성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자료형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크기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널 허용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기본값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공모전 명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30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0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사용자가 경험한 공모전 이름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 언어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0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공모전에서 사용한 언어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주제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30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0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공모전에 제출한 프로젝트 주제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수상 실적</a:t>
                      </a:r>
                      <a:endParaRPr sz="2000" dirty="0"/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0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공모전에서의 수상 내역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증빙 서류</a:t>
                      </a:r>
                      <a:endParaRPr sz="2000" dirty="0"/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image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-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0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0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수상 내역 증빙 서류</a:t>
                      </a:r>
                      <a:endParaRPr sz="20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69</a:t>
            </a:fld>
            <a:endParaRPr lang="ko-KR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76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68" name="Google Shape;768;p76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속성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- </a:t>
            </a:r>
            <a:r>
              <a:rPr lang="ko-KR" alt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스터디</a:t>
            </a:r>
            <a:r>
              <a:rPr lang="en-US" altLang="ko-KR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동아리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770" name="Google Shape;770;p76"/>
          <p:cNvGraphicFramePr/>
          <p:nvPr/>
        </p:nvGraphicFramePr>
        <p:xfrm>
          <a:off x="379664" y="1553848"/>
          <a:ext cx="11344550" cy="380131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62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0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0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0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속성명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가시성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자료형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크기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널 허용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기본값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주제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스터디/ 동아리 주제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 언어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스터디/동아리에서 사용한 언어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70</a:t>
            </a:fld>
            <a:endParaRPr lang="ko-KR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7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77" name="Google Shape;777;p77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속성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-</a:t>
            </a:r>
            <a:r>
              <a:rPr lang="en-US" altLang="ko-KR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학교 프로젝트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779" name="Google Shape;779;p77"/>
          <p:cNvGraphicFramePr/>
          <p:nvPr/>
        </p:nvGraphicFramePr>
        <p:xfrm>
          <a:off x="379664" y="1553848"/>
          <a:ext cx="11274025" cy="380131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61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0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속성명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가시성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자료형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크기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널 허용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기본값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 프로젝트 주제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  프로젝트의 주제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사용언어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프로젝트에서 사용한 언어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71</a:t>
            </a:fld>
            <a:endParaRPr lang="ko-KR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8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86" name="Google Shape;786;p78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속성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-</a:t>
            </a:r>
            <a:r>
              <a:rPr lang="en-US" altLang="ko-KR" sz="30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30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해커톤</a:t>
            </a:r>
            <a:r>
              <a:rPr lang="ko-KR" alt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788" name="Google Shape;788;p78"/>
          <p:cNvGraphicFramePr/>
          <p:nvPr>
            <p:extLst>
              <p:ext uri="{D42A27DB-BD31-4B8C-83A1-F6EECF244321}">
                <p14:modId xmlns:p14="http://schemas.microsoft.com/office/powerpoint/2010/main" val="433021265"/>
              </p:ext>
            </p:extLst>
          </p:nvPr>
        </p:nvGraphicFramePr>
        <p:xfrm>
          <a:off x="379664" y="1449341"/>
          <a:ext cx="11181625" cy="523097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59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7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7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속성명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가시성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자료형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크기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널 허용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기본값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교내/교외 여부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5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5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해커톤</a:t>
                      </a: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주최측 정보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주제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30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5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해커톤</a:t>
                      </a: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프로젝트 주제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수상 실적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5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해커톤</a:t>
                      </a: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수상 실적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증빙 서류</a:t>
                      </a:r>
                      <a:endParaRPr sz="2500" dirty="0"/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image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-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5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해커톤</a:t>
                      </a: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수상 증빙 서류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72</a:t>
            </a:fld>
            <a:endParaRPr lang="ko-KR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9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95" name="Google Shape;795;p79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속성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- </a:t>
            </a:r>
            <a:r>
              <a:rPr lang="ko-KR" alt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자격증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797" name="Google Shape;797;p79"/>
          <p:cNvGraphicFramePr/>
          <p:nvPr/>
        </p:nvGraphicFramePr>
        <p:xfrm>
          <a:off x="379664" y="1553848"/>
          <a:ext cx="11135425" cy="198158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59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0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0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0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0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속성명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가시성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자료형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크기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널 허용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기본값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자격증 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</a:t>
                      </a: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사용자의 자격증 종류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73</a:t>
            </a:fld>
            <a:endParaRPr lang="ko-KR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0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804" name="Google Shape;804;p80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속성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- </a:t>
            </a:r>
            <a:r>
              <a:rPr lang="ko-KR" alt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자격증 별 보유자 통계 항목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806" name="Google Shape;806;p80"/>
          <p:cNvGraphicFramePr/>
          <p:nvPr/>
        </p:nvGraphicFramePr>
        <p:xfrm>
          <a:off x="379664" y="1553848"/>
          <a:ext cx="11249600" cy="252115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4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9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속성명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가시성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자료형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크기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널 허용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기본값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자격증 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사용자들의 자격증 종류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보유자 수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int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-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각각 자격증의 보유자 수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74</a:t>
            </a:fld>
            <a:endParaRPr lang="ko-KR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1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813" name="Google Shape;813;p81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속성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- </a:t>
            </a:r>
            <a:r>
              <a:rPr lang="ko-KR" alt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시험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815" name="Google Shape;815;p81"/>
          <p:cNvGraphicFramePr/>
          <p:nvPr/>
        </p:nvGraphicFramePr>
        <p:xfrm>
          <a:off x="379664" y="1553848"/>
          <a:ext cx="11227825" cy="391416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60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3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3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03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속성명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가시성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자료형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크기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널 허용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기본값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시험 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시험 이름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점수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int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-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사용자의 시험 점수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취득일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Date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-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점수 취득일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75</a:t>
            </a:fld>
            <a:endParaRPr lang="ko-KR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2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822" name="Google Shape;822;p82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속성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- </a:t>
            </a:r>
            <a:r>
              <a:rPr lang="en-US" altLang="ko-KR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TOPCIT </a:t>
            </a:r>
            <a:r>
              <a:rPr lang="ko-KR" alt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성적 통계 항목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824" name="Google Shape;824;p82"/>
          <p:cNvGraphicFramePr/>
          <p:nvPr/>
        </p:nvGraphicFramePr>
        <p:xfrm>
          <a:off x="379664" y="1553848"/>
          <a:ext cx="11158525" cy="380131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59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4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4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속성명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가시성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자료형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크기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널 허용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기본값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성적 구간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int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-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사용자의 TOPCIT 구간(위치)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응시자 수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int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-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TOPCIT 응시자 수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76</a:t>
            </a:fld>
            <a:endParaRPr lang="ko-KR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3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831" name="Google Shape;831;p83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속성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- </a:t>
            </a:r>
            <a:r>
              <a:rPr lang="ko-KR" alt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어학 성적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833" name="Google Shape;833;p83"/>
          <p:cNvGraphicFramePr/>
          <p:nvPr/>
        </p:nvGraphicFramePr>
        <p:xfrm>
          <a:off x="379664" y="1553848"/>
          <a:ext cx="11158525" cy="476760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59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4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4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속성명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가시성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자료형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크기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널 허용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기본값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시험 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어학 시험 종류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점수/등급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int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-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어학 점수 및 등급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취득일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Date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-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어학 점수 취득일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77</a:t>
            </a:fld>
            <a:endParaRPr lang="ko-KR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4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840" name="Google Shape;840;p84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속성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-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어학 </a:t>
            </a:r>
            <a:r>
              <a:rPr lang="ko-KR" alt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시험 별 활용 기업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842" name="Google Shape;842;p84"/>
          <p:cNvGraphicFramePr/>
          <p:nvPr>
            <p:extLst>
              <p:ext uri="{D42A27DB-BD31-4B8C-83A1-F6EECF244321}">
                <p14:modId xmlns:p14="http://schemas.microsoft.com/office/powerpoint/2010/main" val="3548589230"/>
              </p:ext>
            </p:extLst>
          </p:nvPr>
        </p:nvGraphicFramePr>
        <p:xfrm>
          <a:off x="379664" y="1414514"/>
          <a:ext cx="11252150" cy="511812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6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0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속성명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가시성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자료형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크기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널 허용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기본값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시험 명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5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기업이 요구하는 어학 시험 명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활용 기업 명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5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시험 점수를 요구하는 기업 명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최소 요구 점수</a:t>
                      </a:r>
                      <a:endParaRPr sz="2500" dirty="0"/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int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-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5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기업이 요구하는 최소 점수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78</a:t>
            </a:fld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/>
          <p:nvPr/>
        </p:nvSpPr>
        <p:spPr>
          <a:xfrm>
            <a:off x="0" y="0"/>
            <a:ext cx="12192000" cy="14841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50" name="Google Shape;250;p22"/>
          <p:cNvSpPr txBox="1"/>
          <p:nvPr/>
        </p:nvSpPr>
        <p:spPr>
          <a:xfrm>
            <a:off x="719998" y="234150"/>
            <a:ext cx="607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0" i="0" u="none" strike="noStrike" cap="none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흐름도</a:t>
            </a:r>
            <a:endParaRPr sz="1400" b="0" i="0" u="none" strike="noStrike" cap="none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251" name="Google Shape;251;p22"/>
          <p:cNvCxnSpPr>
            <a:stCxn id="252" idx="3"/>
            <a:endCxn id="253" idx="1"/>
          </p:cNvCxnSpPr>
          <p:nvPr/>
        </p:nvCxnSpPr>
        <p:spPr>
          <a:xfrm rot="10800000" flipH="1">
            <a:off x="4074508" y="2618813"/>
            <a:ext cx="1175700" cy="1280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4" name="Google Shape;254;p22"/>
          <p:cNvCxnSpPr>
            <a:stCxn id="255" idx="1"/>
          </p:cNvCxnSpPr>
          <p:nvPr/>
        </p:nvCxnSpPr>
        <p:spPr>
          <a:xfrm flipH="1">
            <a:off x="6838154" y="3722666"/>
            <a:ext cx="1430100" cy="1635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6" name="Google Shape;256;p22"/>
          <p:cNvCxnSpPr/>
          <p:nvPr/>
        </p:nvCxnSpPr>
        <p:spPr>
          <a:xfrm rot="10800000">
            <a:off x="5877371" y="3429001"/>
            <a:ext cx="0" cy="1235991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7" name="Google Shape;257;p22"/>
          <p:cNvCxnSpPr/>
          <p:nvPr/>
        </p:nvCxnSpPr>
        <p:spPr>
          <a:xfrm>
            <a:off x="6469077" y="3392488"/>
            <a:ext cx="0" cy="1216025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8" name="Google Shape;258;p22"/>
          <p:cNvSpPr txBox="1"/>
          <p:nvPr/>
        </p:nvSpPr>
        <p:spPr>
          <a:xfrm>
            <a:off x="3191975" y="4851175"/>
            <a:ext cx="6954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22"/>
          <p:cNvSpPr txBox="1"/>
          <p:nvPr/>
        </p:nvSpPr>
        <p:spPr>
          <a:xfrm>
            <a:off x="2212577" y="4896142"/>
            <a:ext cx="979800" cy="462300"/>
          </a:xfrm>
          <a:prstGeom prst="rect">
            <a:avLst/>
          </a:prstGeom>
          <a:noFill/>
          <a:ln w="28575" cap="flat" cmpd="sng">
            <a:solidFill>
              <a:srgbClr val="76D5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Client</a:t>
            </a:r>
            <a:endParaRPr sz="18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60" name="Google Shape;260;p22"/>
          <p:cNvSpPr txBox="1"/>
          <p:nvPr/>
        </p:nvSpPr>
        <p:spPr>
          <a:xfrm>
            <a:off x="5799998" y="6161550"/>
            <a:ext cx="880500" cy="462300"/>
          </a:xfrm>
          <a:prstGeom prst="rect">
            <a:avLst/>
          </a:prstGeom>
          <a:noFill/>
          <a:ln w="28575" cap="flat" cmpd="sng">
            <a:solidFill>
              <a:srgbClr val="4EB4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DB</a:t>
            </a:r>
            <a:endParaRPr sz="18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61" name="Google Shape;261;p22"/>
          <p:cNvSpPr txBox="1"/>
          <p:nvPr/>
        </p:nvSpPr>
        <p:spPr>
          <a:xfrm>
            <a:off x="8503381" y="4851175"/>
            <a:ext cx="1255200" cy="462300"/>
          </a:xfrm>
          <a:prstGeom prst="rect">
            <a:avLst/>
          </a:prstGeom>
          <a:noFill/>
          <a:ln w="28575" cap="flat" cmpd="sng">
            <a:solidFill>
              <a:srgbClr val="76D5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DB Data</a:t>
            </a:r>
            <a:endParaRPr sz="18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252" name="Google Shape;25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4508" y="2818913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0248" y="1628929"/>
            <a:ext cx="19800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68254" y="2948666"/>
            <a:ext cx="1548000" cy="15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75378" y="4574337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5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849" name="Google Shape;849;p85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속성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- </a:t>
            </a:r>
            <a:r>
              <a:rPr lang="ko-KR" alt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인턴 경험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851" name="Google Shape;851;p85"/>
          <p:cNvGraphicFramePr/>
          <p:nvPr>
            <p:extLst>
              <p:ext uri="{D42A27DB-BD31-4B8C-83A1-F6EECF244321}">
                <p14:modId xmlns:p14="http://schemas.microsoft.com/office/powerpoint/2010/main" val="2999195429"/>
              </p:ext>
            </p:extLst>
          </p:nvPr>
        </p:nvGraphicFramePr>
        <p:xfrm>
          <a:off x="175010" y="1340485"/>
          <a:ext cx="11885475" cy="5438550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69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7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7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7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97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속성명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가시성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자료형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크기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널 허용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기본값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분야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5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인턴 분야 명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기업 명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5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인턴 실습한 기업 명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기업 규모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5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5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기업 규모(대/중소/공)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기간</a:t>
                      </a:r>
                      <a:endParaRPr sz="2500" dirty="0"/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Date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-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5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인턴 기간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직무 </a:t>
                      </a:r>
                      <a:endParaRPr sz="2500" dirty="0"/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5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실습한 직무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79</a:t>
            </a:fld>
            <a:endParaRPr lang="ko-KR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6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858" name="Google Shape;858;p86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속성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- </a:t>
            </a:r>
            <a:r>
              <a:rPr lang="ko-KR" alt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 인턴십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860" name="Google Shape;860;p86"/>
          <p:cNvGraphicFramePr/>
          <p:nvPr>
            <p:extLst>
              <p:ext uri="{D42A27DB-BD31-4B8C-83A1-F6EECF244321}">
                <p14:modId xmlns:p14="http://schemas.microsoft.com/office/powerpoint/2010/main" val="4127248826"/>
              </p:ext>
            </p:extLst>
          </p:nvPr>
        </p:nvGraphicFramePr>
        <p:xfrm>
          <a:off x="151064" y="1325248"/>
          <a:ext cx="11885475" cy="496282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529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7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7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8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871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속성명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가시성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자료형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크기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널 허용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기본값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분야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5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추천 인턴십 분야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기업 명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5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추천 인턴십 기업 명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기업 규모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5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5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추천 인턴십 기업 규모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기간</a:t>
                      </a:r>
                      <a:endParaRPr sz="2500" dirty="0"/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Date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-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5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추천 인턴십 기간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참가 자격</a:t>
                      </a:r>
                      <a:endParaRPr sz="2500" dirty="0"/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5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100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5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5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추천 인턴십 참가 자격</a:t>
                      </a:r>
                      <a:endParaRPr sz="25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80</a:t>
            </a:fld>
            <a:endParaRPr lang="ko-KR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7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867" name="Google Shape;867;p87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속성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- </a:t>
            </a:r>
            <a:r>
              <a:rPr lang="ko-KR" alt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이수 성적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869" name="Google Shape;869;p87"/>
          <p:cNvGraphicFramePr/>
          <p:nvPr>
            <p:extLst>
              <p:ext uri="{D42A27DB-BD31-4B8C-83A1-F6EECF244321}">
                <p14:modId xmlns:p14="http://schemas.microsoft.com/office/powerpoint/2010/main" val="1129638697"/>
              </p:ext>
            </p:extLst>
          </p:nvPr>
        </p:nvGraphicFramePr>
        <p:xfrm>
          <a:off x="303464" y="1477648"/>
          <a:ext cx="11575375" cy="466709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65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3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3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52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120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속성명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가시성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자료형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크기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널 허용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기본값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이수 과목명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 이수 과목 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학점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int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-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과목 학점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평점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int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-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과목 평점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전필</a:t>
                      </a: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/전선 여부</a:t>
                      </a:r>
                      <a:endParaRPr dirty="0"/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5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과목 </a:t>
                      </a: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이수구분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81</a:t>
            </a:fld>
            <a:endParaRPr lang="ko-KR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8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876" name="Google Shape;876;p88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속성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-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 </a:t>
            </a:r>
            <a:r>
              <a:rPr lang="ko-KR" alt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사이트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878" name="Google Shape;878;p88"/>
          <p:cNvGraphicFramePr/>
          <p:nvPr/>
        </p:nvGraphicFramePr>
        <p:xfrm>
          <a:off x="379664" y="1553848"/>
          <a:ext cx="11341975" cy="434088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42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7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7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7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79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속성명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가시성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자료형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크기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널 허용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기본값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대표 이미지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image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-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추천 학습 사이트 이미지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주소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추천 학습 사이트 URL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제공 컨텐츠 설명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추천 학습 사이트가 제공하는 컨텐츠 정보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82</a:t>
            </a:fld>
            <a:endParaRPr lang="ko-KR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89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885" name="Google Shape;885;p89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속성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-</a:t>
            </a:r>
            <a:r>
              <a:rPr lang="ko-KR" altLang="en-US" sz="5400" dirty="0" smtClean="0">
                <a:solidFill>
                  <a:srgbClr val="FFFFFF"/>
                </a:solidFill>
              </a:rPr>
              <a:t> </a:t>
            </a:r>
            <a:r>
              <a:rPr lang="ko-KR" alt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정부</a:t>
            </a:r>
            <a:r>
              <a:rPr lang="en-US" altLang="ko-KR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 교육 경험 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887" name="Google Shape;887;p89"/>
          <p:cNvGraphicFramePr/>
          <p:nvPr/>
        </p:nvGraphicFramePr>
        <p:xfrm>
          <a:off x="379664" y="1553848"/>
          <a:ext cx="11481750" cy="315873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64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0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0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0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40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속성명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가시성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자료형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크기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널 허용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기본값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교육 활동 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정부/기업 교육 활동 이름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기간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Date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-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활동 기간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활동 내용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50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교육 내용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83</a:t>
            </a:fld>
            <a:endParaRPr lang="ko-KR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90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894" name="Google Shape;894;p90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속성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-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관심 </a:t>
            </a:r>
            <a:r>
              <a:rPr lang="ko-KR" alt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목표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896" name="Google Shape;896;p90"/>
          <p:cNvGraphicFramePr/>
          <p:nvPr/>
        </p:nvGraphicFramePr>
        <p:xfrm>
          <a:off x="379664" y="1553848"/>
          <a:ext cx="11413850" cy="391416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6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속성명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가시성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자료형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크기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널 허용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기본값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관심 언어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사용자의 관심 </a:t>
                      </a: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언어명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관심 분야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사용자의 관심 분야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희망 직무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사용자의 희망 직무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84</a:t>
            </a:fld>
            <a:endParaRPr lang="ko-KR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91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903" name="Google Shape;903;p91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속성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-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분야 </a:t>
            </a:r>
            <a:r>
              <a:rPr lang="ko-KR" altLang="en-US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 요구 언어 통계 항목 </a:t>
            </a:r>
            <a:r>
              <a:rPr lang="ko-KR" altLang="en-US" sz="30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905" name="Google Shape;905;p91"/>
          <p:cNvGraphicFramePr/>
          <p:nvPr>
            <p:extLst>
              <p:ext uri="{D42A27DB-BD31-4B8C-83A1-F6EECF244321}">
                <p14:modId xmlns:p14="http://schemas.microsoft.com/office/powerpoint/2010/main" val="912016700"/>
              </p:ext>
            </p:extLst>
          </p:nvPr>
        </p:nvGraphicFramePr>
        <p:xfrm>
          <a:off x="379664" y="1401448"/>
          <a:ext cx="11366250" cy="511522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62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3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3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3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속성명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가시성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자료형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크기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널 허용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기본값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종사 분야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6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6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통계청 자료 속성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언어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6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6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통계청 자료 속성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사용자 수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int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-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6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6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통계청 자료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직무</a:t>
                      </a:r>
                      <a:r>
                        <a:rPr lang="ko-KR" sz="2600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2600" dirty="0"/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6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6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통계청 자료 속성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상세 설명 </a:t>
                      </a:r>
                      <a:endParaRPr sz="2600" dirty="0"/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100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6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6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통계청 자료 속성</a:t>
                      </a:r>
                      <a:endParaRPr sz="26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85</a:t>
            </a:fld>
            <a:endParaRPr lang="ko-KR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92"/>
          <p:cNvSpPr/>
          <p:nvPr/>
        </p:nvSpPr>
        <p:spPr>
          <a:xfrm>
            <a:off x="0" y="-10891"/>
            <a:ext cx="12192000" cy="12366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912" name="Google Shape;912;p92"/>
          <p:cNvSpPr txBox="1">
            <a:spLocks noGrp="1"/>
          </p:cNvSpPr>
          <p:nvPr>
            <p:ph type="title"/>
          </p:nvPr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4400"/>
            </a:pPr>
            <a:r>
              <a:rPr 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속성</a:t>
            </a:r>
            <a:r>
              <a:rPr lang="en-US" altLang="ko-KR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-</a:t>
            </a:r>
            <a:r>
              <a:rPr lang="ko-KR" altLang="ko-KR" sz="54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ko-KR" sz="3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 별 참여자 통계 항목 정보</a:t>
            </a:r>
            <a:endParaRPr sz="30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914" name="Google Shape;914;p92"/>
          <p:cNvGraphicFramePr/>
          <p:nvPr/>
        </p:nvGraphicFramePr>
        <p:xfrm>
          <a:off x="379664" y="1553848"/>
          <a:ext cx="11181625" cy="3801315"/>
        </p:xfrm>
        <a:graphic>
          <a:graphicData uri="http://schemas.openxmlformats.org/drawingml/2006/table">
            <a:tbl>
              <a:tblPr firstRow="1" bandRow="1">
                <a:noFill/>
                <a:tableStyleId>{E9AD7373-A9B2-45FE-AAED-95BD86576355}</a:tableStyleId>
              </a:tblPr>
              <a:tblGrid>
                <a:gridCol w="159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7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7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속성명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가시성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자료형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크기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널 허용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기본값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8AC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교육 활동 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string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20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참가한 교육 활동 명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D4E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참가자 수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private</a:t>
                      </a:r>
                      <a:endParaRPr sz="2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int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-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ko-KR" sz="280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sz="2800" dirty="0" err="1">
                          <a:solidFill>
                            <a:schemeClr val="dk1"/>
                          </a:solidFill>
                        </a:rPr>
                        <a:t>A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교육활동 참가자 수</a:t>
                      </a:r>
                      <a:endParaRPr sz="2800" b="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112825" marR="112825" marT="56425" marB="56425">
                    <a:solidFill>
                      <a:srgbClr val="E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86</a:t>
            </a:fld>
            <a:endParaRPr lang="ko-KR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0" name="Google Shape;920;p93"/>
          <p:cNvGraphicFramePr/>
          <p:nvPr>
            <p:extLst>
              <p:ext uri="{D42A27DB-BD31-4B8C-83A1-F6EECF244321}">
                <p14:modId xmlns:p14="http://schemas.microsoft.com/office/powerpoint/2010/main" val="4278224665"/>
              </p:ext>
            </p:extLst>
          </p:nvPr>
        </p:nvGraphicFramePr>
        <p:xfrm>
          <a:off x="1092983" y="1299768"/>
          <a:ext cx="10127375" cy="5435590"/>
        </p:xfrm>
        <a:graphic>
          <a:graphicData uri="http://schemas.openxmlformats.org/drawingml/2006/table">
            <a:tbl>
              <a:tblPr firstRow="1" bandRow="1">
                <a:noFill/>
                <a:tableStyleId>{446C92A8-6F71-4DCB-97DF-9152DF2D7350}</a:tableStyleId>
              </a:tblPr>
              <a:tblGrid>
                <a:gridCol w="2025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5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111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오퍼레이션 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가시성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반환 값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주력 언어 입력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주력언어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자신의 주력언어를 입력하는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주력 언어 수정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주력 언어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자신의 주력언어를 수정하는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5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주력 언어 테스트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언어, {문제, 정답}[1..*]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주력 언어 수준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주력 언어 수준을 알아보기 위한 코딩 테스트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6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개인 수준 확인 그래프 조회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개인 정보{학번, 이름}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,내 주력 언어 수준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참가자 수, 상 수준 참가자 수, 중 수준 참가자 수, 하 수준 참가자 수, 내 주력 언어 수준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테스트 결과를 기반으로 전체 학생 점수와 내 점수를 비교하는 그래프를 생성하는 기능 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oogle Shape;270;p24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" name="Google Shape;271;p24"/>
          <p:cNvSpPr txBox="1">
            <a:spLocks/>
          </p:cNvSpPr>
          <p:nvPr/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오퍼레이션</a:t>
            </a:r>
            <a:endParaRPr lang="ko-KR" altLang="en-US"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87</a:t>
            </a:fld>
            <a:endParaRPr lang="ko-KR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5" name="Google Shape;925;p94"/>
          <p:cNvGraphicFramePr/>
          <p:nvPr>
            <p:extLst>
              <p:ext uri="{D42A27DB-BD31-4B8C-83A1-F6EECF244321}">
                <p14:modId xmlns:p14="http://schemas.microsoft.com/office/powerpoint/2010/main" val="405271028"/>
              </p:ext>
            </p:extLst>
          </p:nvPr>
        </p:nvGraphicFramePr>
        <p:xfrm>
          <a:off x="1695116" y="1329267"/>
          <a:ext cx="9105500" cy="4739825"/>
        </p:xfrm>
        <a:graphic>
          <a:graphicData uri="http://schemas.openxmlformats.org/drawingml/2006/table">
            <a:tbl>
              <a:tblPr firstRow="1" bandRow="1">
                <a:noFill/>
                <a:tableStyleId>{446C92A8-6F71-4DCB-97DF-9152DF2D7350}</a:tableStyleId>
              </a:tblPr>
              <a:tblGrid>
                <a:gridCol w="182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5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오퍼레이션 명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가시성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반환 값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관심 목표 입력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관심 언어, 관심 분야, 희망 직무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사용자의 관심 목표 정보를 입력하는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관심 목표 수정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관심 언어, 관심 분야, 희망 직무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사용자의 관심 목표 정보를 수정하는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희망 직무 조회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개인 정보{학번, 이름}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희망 직무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입력한 희망 직무를 조회하는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분야 별 주력 언어 그래프 조회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종사 분야, 언어, 사용자 수, 직무, 상세 설명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통계청 자료를 기반으로 분야 별 주력 언어 사용 횟수를 그래프로 생성하는 기능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oogle Shape;270;p24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" name="Google Shape;271;p24"/>
          <p:cNvSpPr txBox="1">
            <a:spLocks/>
          </p:cNvSpPr>
          <p:nvPr/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오퍼레이션</a:t>
            </a:r>
            <a:endParaRPr lang="ko-KR" altLang="en-US"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88</a:t>
            </a:fld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"/>
          <p:cNvSpPr/>
          <p:nvPr/>
        </p:nvSpPr>
        <p:spPr>
          <a:xfrm>
            <a:off x="6532732" y="2209601"/>
            <a:ext cx="5088616" cy="4260863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13" name="Google Shape;313;p25"/>
          <p:cNvSpPr/>
          <p:nvPr/>
        </p:nvSpPr>
        <p:spPr>
          <a:xfrm>
            <a:off x="711292" y="2209601"/>
            <a:ext cx="5088616" cy="4260863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14" name="Google Shape;314;p25"/>
          <p:cNvSpPr/>
          <p:nvPr/>
        </p:nvSpPr>
        <p:spPr>
          <a:xfrm>
            <a:off x="0" y="-6"/>
            <a:ext cx="12192000" cy="1484100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15" name="Google Shape;315;p25"/>
          <p:cNvSpPr txBox="1">
            <a:spLocks noGrp="1"/>
          </p:cNvSpPr>
          <p:nvPr>
            <p:ph type="title"/>
          </p:nvPr>
        </p:nvSpPr>
        <p:spPr>
          <a:xfrm>
            <a:off x="720000" y="7919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6000" dirty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활용 가능성</a:t>
            </a:r>
            <a:endParaRPr sz="5400" dirty="0">
              <a:solidFill>
                <a:srgbClr val="76D5D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316" name="Google Shape;316;p25"/>
          <p:cNvGrpSpPr/>
          <p:nvPr/>
        </p:nvGrpSpPr>
        <p:grpSpPr>
          <a:xfrm>
            <a:off x="7757087" y="1872326"/>
            <a:ext cx="2639905" cy="841642"/>
            <a:chOff x="7765796" y="1976833"/>
            <a:chExt cx="2639905" cy="946246"/>
          </a:xfrm>
        </p:grpSpPr>
        <p:sp>
          <p:nvSpPr>
            <p:cNvPr id="317" name="Google Shape;317;p25"/>
            <p:cNvSpPr/>
            <p:nvPr/>
          </p:nvSpPr>
          <p:spPr>
            <a:xfrm>
              <a:off x="7765796" y="1976833"/>
              <a:ext cx="2639905" cy="946246"/>
            </a:xfrm>
            <a:prstGeom prst="roundRect">
              <a:avLst>
                <a:gd name="adj" fmla="val 16667"/>
              </a:avLst>
            </a:prstGeom>
            <a:solidFill>
              <a:srgbClr val="8089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7838173" y="2051080"/>
              <a:ext cx="2487988" cy="79690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319" name="Google Shape;319;p25"/>
            <p:cNvSpPr txBox="1"/>
            <p:nvPr/>
          </p:nvSpPr>
          <p:spPr>
            <a:xfrm>
              <a:off x="8148072" y="2126717"/>
              <a:ext cx="1860178" cy="709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ko-KR" sz="3500" b="1" i="0" u="none" strike="noStrike" cap="none" dirty="0">
                  <a:solidFill>
                    <a:srgbClr val="3F3F3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사용자</a:t>
              </a:r>
              <a:endParaRPr sz="3500" b="1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20" name="Google Shape;320;p25"/>
          <p:cNvGrpSpPr/>
          <p:nvPr/>
        </p:nvGrpSpPr>
        <p:grpSpPr>
          <a:xfrm>
            <a:off x="1075055" y="2925992"/>
            <a:ext cx="2176963" cy="1555095"/>
            <a:chOff x="860370" y="2560347"/>
            <a:chExt cx="3038217" cy="2305393"/>
          </a:xfrm>
        </p:grpSpPr>
        <p:sp>
          <p:nvSpPr>
            <p:cNvPr id="321" name="Google Shape;321;p25"/>
            <p:cNvSpPr/>
            <p:nvPr/>
          </p:nvSpPr>
          <p:spPr>
            <a:xfrm>
              <a:off x="860370" y="2560347"/>
              <a:ext cx="2305393" cy="2305393"/>
            </a:xfrm>
            <a:prstGeom prst="ellipse">
              <a:avLst/>
            </a:prstGeom>
            <a:solidFill>
              <a:srgbClr val="535C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pic>
          <p:nvPicPr>
            <p:cNvPr id="322" name="Google Shape;322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63989" y="3062638"/>
              <a:ext cx="1430112" cy="14301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25"/>
            <p:cNvSpPr txBox="1"/>
            <p:nvPr/>
          </p:nvSpPr>
          <p:spPr>
            <a:xfrm>
              <a:off x="2125053" y="3502699"/>
              <a:ext cx="1773534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Noto Sans Symbols"/>
                <a:buChar char="✔"/>
              </a:pPr>
              <a:r>
                <a:rPr lang="ko-KR" sz="5400" b="0" i="0" u="none" strike="noStrike" cap="none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   </a:t>
              </a:r>
              <a:endParaRPr sz="54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</p:grpSp>
      <p:grpSp>
        <p:nvGrpSpPr>
          <p:cNvPr id="324" name="Google Shape;324;p25"/>
          <p:cNvGrpSpPr/>
          <p:nvPr/>
        </p:nvGrpSpPr>
        <p:grpSpPr>
          <a:xfrm>
            <a:off x="1935647" y="1872326"/>
            <a:ext cx="2639905" cy="841642"/>
            <a:chOff x="1944356" y="1976833"/>
            <a:chExt cx="2639905" cy="946246"/>
          </a:xfrm>
        </p:grpSpPr>
        <p:sp>
          <p:nvSpPr>
            <p:cNvPr id="325" name="Google Shape;325;p25"/>
            <p:cNvSpPr/>
            <p:nvPr/>
          </p:nvSpPr>
          <p:spPr>
            <a:xfrm>
              <a:off x="1944356" y="1976833"/>
              <a:ext cx="2639905" cy="946246"/>
            </a:xfrm>
            <a:prstGeom prst="roundRect">
              <a:avLst>
                <a:gd name="adj" fmla="val 16667"/>
              </a:avLst>
            </a:prstGeom>
            <a:solidFill>
              <a:srgbClr val="8089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2016733" y="2051080"/>
              <a:ext cx="2487988" cy="79690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327" name="Google Shape;327;p25"/>
            <p:cNvSpPr txBox="1"/>
            <p:nvPr/>
          </p:nvSpPr>
          <p:spPr>
            <a:xfrm>
              <a:off x="2330638" y="2120319"/>
              <a:ext cx="1860178" cy="646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ko-KR" sz="3600" b="1" i="0" u="none" strike="noStrike" cap="none" dirty="0">
                  <a:solidFill>
                    <a:srgbClr val="3F3F3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관리자</a:t>
              </a:r>
              <a:endParaRPr sz="1400" b="1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8" name="Google Shape;328;p25"/>
          <p:cNvSpPr/>
          <p:nvPr/>
        </p:nvSpPr>
        <p:spPr>
          <a:xfrm>
            <a:off x="1109709" y="4657014"/>
            <a:ext cx="1651876" cy="1555095"/>
          </a:xfrm>
          <a:prstGeom prst="ellipse">
            <a:avLst/>
          </a:prstGeom>
          <a:solidFill>
            <a:srgbClr val="FFF6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329" name="Google Shape;329;p25"/>
          <p:cNvGrpSpPr/>
          <p:nvPr/>
        </p:nvGrpSpPr>
        <p:grpSpPr>
          <a:xfrm>
            <a:off x="6926943" y="2926895"/>
            <a:ext cx="1651875" cy="1555095"/>
            <a:chOff x="7149284" y="3070124"/>
            <a:chExt cx="1651875" cy="1555095"/>
          </a:xfrm>
        </p:grpSpPr>
        <p:sp>
          <p:nvSpPr>
            <p:cNvPr id="330" name="Google Shape;330;p25"/>
            <p:cNvSpPr/>
            <p:nvPr/>
          </p:nvSpPr>
          <p:spPr>
            <a:xfrm>
              <a:off x="7149284" y="3070124"/>
              <a:ext cx="1651875" cy="1555095"/>
            </a:xfrm>
            <a:prstGeom prst="ellipse">
              <a:avLst/>
            </a:prstGeom>
            <a:solidFill>
              <a:srgbClr val="535C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pic>
          <p:nvPicPr>
            <p:cNvPr id="331" name="Google Shape;331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15541" y="3348368"/>
              <a:ext cx="979486" cy="979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2" name="Google Shape;332;p25"/>
          <p:cNvGrpSpPr/>
          <p:nvPr/>
        </p:nvGrpSpPr>
        <p:grpSpPr>
          <a:xfrm>
            <a:off x="6926942" y="4654857"/>
            <a:ext cx="1651876" cy="1555095"/>
            <a:chOff x="7322134" y="4463125"/>
            <a:chExt cx="1651876" cy="1555095"/>
          </a:xfrm>
        </p:grpSpPr>
        <p:sp>
          <p:nvSpPr>
            <p:cNvPr id="333" name="Google Shape;333;p25"/>
            <p:cNvSpPr/>
            <p:nvPr/>
          </p:nvSpPr>
          <p:spPr>
            <a:xfrm>
              <a:off x="7322134" y="4463125"/>
              <a:ext cx="1651876" cy="1555095"/>
            </a:xfrm>
            <a:prstGeom prst="ellipse">
              <a:avLst/>
            </a:prstGeom>
            <a:solidFill>
              <a:srgbClr val="FFF6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pic>
          <p:nvPicPr>
            <p:cNvPr id="334" name="Google Shape;334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10752" y="4690697"/>
              <a:ext cx="1092058" cy="10920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5" name="Google Shape;335;p25"/>
          <p:cNvSpPr txBox="1"/>
          <p:nvPr/>
        </p:nvSpPr>
        <p:spPr>
          <a:xfrm>
            <a:off x="2850987" y="3356539"/>
            <a:ext cx="283358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편리한 </a:t>
            </a:r>
            <a:endParaRPr sz="20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학생 역량 평가 및 관리</a:t>
            </a:r>
            <a:endParaRPr sz="20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2850987" y="5228403"/>
            <a:ext cx="28335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학교의 발전 방향 모색</a:t>
            </a: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37" name="Google Shape;337;p25"/>
          <p:cNvSpPr txBox="1"/>
          <p:nvPr/>
        </p:nvSpPr>
        <p:spPr>
          <a:xfrm>
            <a:off x="8621525" y="3143179"/>
            <a:ext cx="3082791" cy="109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본인의 역량을 가시적으로 확인</a:t>
            </a:r>
            <a:endParaRPr sz="20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ko-KR" sz="2000" b="0" i="0" u="none" strike="noStrike" cap="none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미래계획용</a:t>
            </a:r>
            <a:r>
              <a:rPr lang="ko-KR" sz="20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가이드라인</a:t>
            </a: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38" name="Google Shape;338;p25"/>
          <p:cNvSpPr txBox="1"/>
          <p:nvPr/>
        </p:nvSpPr>
        <p:spPr>
          <a:xfrm>
            <a:off x="8621524" y="5038077"/>
            <a:ext cx="3143756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공모전 및 스터디 활성화</a:t>
            </a:r>
            <a:endParaRPr sz="20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프로젝트 경험 축적</a:t>
            </a: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339" name="Google Shape;339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340646" y="4909988"/>
            <a:ext cx="1190001" cy="11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0" name="Google Shape;930;p95"/>
          <p:cNvGraphicFramePr/>
          <p:nvPr>
            <p:extLst>
              <p:ext uri="{D42A27DB-BD31-4B8C-83A1-F6EECF244321}">
                <p14:modId xmlns:p14="http://schemas.microsoft.com/office/powerpoint/2010/main" val="988893273"/>
              </p:ext>
            </p:extLst>
          </p:nvPr>
        </p:nvGraphicFramePr>
        <p:xfrm>
          <a:off x="1663033" y="1634067"/>
          <a:ext cx="9105500" cy="4717793"/>
        </p:xfrm>
        <a:graphic>
          <a:graphicData uri="http://schemas.openxmlformats.org/drawingml/2006/table">
            <a:tbl>
              <a:tblPr firstRow="1" bandRow="1">
                <a:noFill/>
                <a:tableStyleId>{446C92A8-6F71-4DCB-97DF-9152DF2D7350}</a:tableStyleId>
              </a:tblPr>
              <a:tblGrid>
                <a:gridCol w="182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953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오퍼레이션 명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가시성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반환 값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공모전 정보 입력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공모전 명, 사용 언어, 주제, 수상 실적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공모전 정보를 입력하는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공모전 정보 수정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공모전 명, 사용 언어, 주제, 수상 실적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공모전 정보를 수정하는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수상 실적 증빙 서류 업로드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수상실적, 증빙서류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수상실적 증빙 서류를 업로드 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공모전 정보 조회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개인 정보{학번, 이름}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공모전 명, 사용언어, 주제, 수상실적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모니터링을 위해 사용자의 공모전 정보를 조회하는 기능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oogle Shape;270;p24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" name="Google Shape;271;p24"/>
          <p:cNvSpPr txBox="1">
            <a:spLocks/>
          </p:cNvSpPr>
          <p:nvPr/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오퍼레이션</a:t>
            </a:r>
            <a:endParaRPr lang="ko-KR" altLang="en-US"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89</a:t>
            </a:fld>
            <a:endParaRPr lang="ko-KR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5" name="Google Shape;935;p96"/>
          <p:cNvGraphicFramePr/>
          <p:nvPr>
            <p:extLst>
              <p:ext uri="{D42A27DB-BD31-4B8C-83A1-F6EECF244321}">
                <p14:modId xmlns:p14="http://schemas.microsoft.com/office/powerpoint/2010/main" val="2150270054"/>
              </p:ext>
            </p:extLst>
          </p:nvPr>
        </p:nvGraphicFramePr>
        <p:xfrm>
          <a:off x="949160" y="1331491"/>
          <a:ext cx="10329375" cy="5360800"/>
        </p:xfrm>
        <a:graphic>
          <a:graphicData uri="http://schemas.openxmlformats.org/drawingml/2006/table">
            <a:tbl>
              <a:tblPr firstRow="1" bandRow="1">
                <a:noFill/>
                <a:tableStyleId>{446C92A8-6F71-4DCB-97DF-9152DF2D7350}</a:tableStyleId>
              </a:tblPr>
              <a:tblGrid>
                <a:gridCol w="206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5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46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오퍼레이션 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가시성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반환 값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389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추천 공모전 정보 입력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공모전 명, 신청 기간, 주최 측, 참가 자격, 공모전 홈페이지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관리자가 공모전 정보를 사용자에게 추천하기 위해 공모전 정보를 입력하는 기능 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184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추천 공모전 정보 수정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공모전 명, 신청 기간, 주최 측, 참가 자격, 공모전 홈페이지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관리자가 기존이 공모전 정보를 수정하는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34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추천 공모전 정보 삭제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공모전 명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관리자가 기한이 끝난 공모전을 삭제하는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229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추천 공모전 정보 조회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공모전 명, 신청 기간, 주최 측, 참가 자격, 공모전 홈페이지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추천 정보에 공모전 목록을 보여주기 위해 조회하는 기능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oogle Shape;270;p24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" name="Google Shape;271;p24"/>
          <p:cNvSpPr txBox="1">
            <a:spLocks/>
          </p:cNvSpPr>
          <p:nvPr/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오퍼레이션</a:t>
            </a:r>
            <a:endParaRPr lang="ko-KR" altLang="en-US"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90</a:t>
            </a:fld>
            <a:endParaRPr lang="ko-KR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0" name="Google Shape;940;p97"/>
          <p:cNvGraphicFramePr/>
          <p:nvPr>
            <p:extLst>
              <p:ext uri="{D42A27DB-BD31-4B8C-83A1-F6EECF244321}">
                <p14:modId xmlns:p14="http://schemas.microsoft.com/office/powerpoint/2010/main" val="1528758090"/>
              </p:ext>
            </p:extLst>
          </p:nvPr>
        </p:nvGraphicFramePr>
        <p:xfrm>
          <a:off x="1543250" y="1314809"/>
          <a:ext cx="9105500" cy="5309550"/>
        </p:xfrm>
        <a:graphic>
          <a:graphicData uri="http://schemas.openxmlformats.org/drawingml/2006/table">
            <a:tbl>
              <a:tblPr firstRow="1" bandRow="1">
                <a:noFill/>
                <a:tableStyleId>{446C92A8-6F71-4DCB-97DF-9152DF2D7350}</a:tableStyleId>
              </a:tblPr>
              <a:tblGrid>
                <a:gridCol w="182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오퍼레이션 명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가시성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반환 값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스터디/동아리 정보 입력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주제, 사용언어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스터디/동아리 정보를 입력하는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스터디/동아리 정보 수정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주제, 사용언어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스터디/동아리 정보를 입력하는 기능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스터디/동아리 정보 조회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</a:t>
                      </a:r>
                      <a:r>
                        <a:rPr lang="ko-KR" sz="1800" u="none" strike="noStrike" cap="none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ublic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개인 정보{학번, 이름}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주제, 사용언어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사용자의 스터디/동아리 정보를 시각화해주기 위해 사용자 개인의 정보를 조회하는 기능 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Google Shape;270;p24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" name="Google Shape;271;p24"/>
          <p:cNvSpPr txBox="1">
            <a:spLocks/>
          </p:cNvSpPr>
          <p:nvPr/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오퍼레이션</a:t>
            </a:r>
            <a:endParaRPr lang="ko-KR" altLang="en-US"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91</a:t>
            </a:fld>
            <a:endParaRPr lang="ko-KR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5" name="Google Shape;945;p98"/>
          <p:cNvGraphicFramePr/>
          <p:nvPr>
            <p:extLst>
              <p:ext uri="{D42A27DB-BD31-4B8C-83A1-F6EECF244321}">
                <p14:modId xmlns:p14="http://schemas.microsoft.com/office/powerpoint/2010/main" val="3980448548"/>
              </p:ext>
            </p:extLst>
          </p:nvPr>
        </p:nvGraphicFramePr>
        <p:xfrm>
          <a:off x="720000" y="1480332"/>
          <a:ext cx="10837375" cy="5016720"/>
        </p:xfrm>
        <a:graphic>
          <a:graphicData uri="http://schemas.openxmlformats.org/drawingml/2006/table">
            <a:tbl>
              <a:tblPr firstRow="1" bandRow="1">
                <a:noFill/>
                <a:tableStyleId>{446C92A8-6F71-4DCB-97DF-9152DF2D7350}</a:tableStyleId>
              </a:tblPr>
              <a:tblGrid>
                <a:gridCol w="216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1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23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42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오퍼레이션 명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가시성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반환 값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675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학교 프로젝트 정보 입력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주제, 사용 언어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학교 프로젝트 정보를 입력하는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675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학교 프로젝트 정보 수정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주제, 사용 언어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학교 프로젝트 정보를 수정하는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677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학교 프로젝트 정보 조회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개인 정보{학번, 이름}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주제, 사용 언어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개인의 모니터링을 위해 사용자의 학교 프로젝트 정보를 조회하는 기능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Google Shape;270;p24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" name="Google Shape;271;p24"/>
          <p:cNvSpPr txBox="1">
            <a:spLocks/>
          </p:cNvSpPr>
          <p:nvPr/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오퍼레이션</a:t>
            </a:r>
            <a:endParaRPr lang="ko-KR" altLang="en-US"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92</a:t>
            </a:fld>
            <a:endParaRPr lang="ko-KR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0" name="Google Shape;950;p99"/>
          <p:cNvGraphicFramePr/>
          <p:nvPr>
            <p:extLst>
              <p:ext uri="{D42A27DB-BD31-4B8C-83A1-F6EECF244321}">
                <p14:modId xmlns:p14="http://schemas.microsoft.com/office/powerpoint/2010/main" val="3212091267"/>
              </p:ext>
            </p:extLst>
          </p:nvPr>
        </p:nvGraphicFramePr>
        <p:xfrm>
          <a:off x="1203158" y="1313225"/>
          <a:ext cx="9870175" cy="5362686"/>
        </p:xfrm>
        <a:graphic>
          <a:graphicData uri="http://schemas.openxmlformats.org/drawingml/2006/table">
            <a:tbl>
              <a:tblPr firstRow="1" bandRow="1">
                <a:noFill/>
                <a:tableStyleId>{446C92A8-6F71-4DCB-97DF-9152DF2D7350}</a:tableStyleId>
              </a:tblPr>
              <a:tblGrid>
                <a:gridCol w="1974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4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4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4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578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오퍼레이션 명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가시성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반환 값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해커톤 정보 입력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교내/외 여부, 주제, 수상 실적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해커톤 정보를 입력하는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해커톤 정보 수정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교내/외 여부, 주제, 수상 실적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해커톤 정보를 수정하는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해커톤 수상 실적 증빙 서류 업로드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개인 정보{학번, 이름}, 증빙 서류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해커톤 수상 실적을 증명하기 위해 증빙 서류를 업로드 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해커톤 정보 조회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개인 정보{학번, 이름}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교내/외 여부, 주제, 수상 실적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사용자의 모니터링을 위해 사용자의 </a:t>
                      </a: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해커톤</a:t>
                      </a: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정보를 조회하는 기능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oogle Shape;270;p24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" name="Google Shape;271;p24"/>
          <p:cNvSpPr txBox="1">
            <a:spLocks/>
          </p:cNvSpPr>
          <p:nvPr/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오퍼레이션</a:t>
            </a:r>
            <a:endParaRPr lang="ko-KR" altLang="en-US"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93</a:t>
            </a:fld>
            <a:endParaRPr lang="ko-KR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5" name="Google Shape;955;p100"/>
          <p:cNvGraphicFramePr/>
          <p:nvPr>
            <p:extLst>
              <p:ext uri="{D42A27DB-BD31-4B8C-83A1-F6EECF244321}">
                <p14:modId xmlns:p14="http://schemas.microsoft.com/office/powerpoint/2010/main" val="1260197507"/>
              </p:ext>
            </p:extLst>
          </p:nvPr>
        </p:nvGraphicFramePr>
        <p:xfrm>
          <a:off x="1267326" y="1457603"/>
          <a:ext cx="9757880" cy="5138660"/>
        </p:xfrm>
        <a:graphic>
          <a:graphicData uri="http://schemas.openxmlformats.org/drawingml/2006/table">
            <a:tbl>
              <a:tblPr firstRow="1" bandRow="1">
                <a:noFill/>
                <a:tableStyleId>{446C92A8-6F71-4DCB-97DF-9152DF2D7350}</a:tableStyleId>
              </a:tblPr>
              <a:tblGrid>
                <a:gridCol w="1951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1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1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1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15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오퍼레이션 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가시성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반환 값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자격증 정보 입력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자격증 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자격증 정보를 입력하는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자격증 정보 수정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자격증 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자격증 정보를 수정하는 기능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보유자 수 기반 자격증 단어 구름 생성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자격증 명, 보유자 수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자격증 보유자 수에 기반하여 단어 구름은 생성하는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자격증 정보 조회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정보{학번, 이름}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자격증 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사용자의 모니터링을 위해 자격증 정보를 조회하는 기능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oogle Shape;270;p24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" name="Google Shape;271;p24"/>
          <p:cNvSpPr txBox="1">
            <a:spLocks/>
          </p:cNvSpPr>
          <p:nvPr/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오퍼레이션</a:t>
            </a:r>
            <a:endParaRPr lang="ko-KR" altLang="en-US"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94</a:t>
            </a:fld>
            <a:endParaRPr lang="ko-KR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0" name="Google Shape;960;p101"/>
          <p:cNvGraphicFramePr/>
          <p:nvPr>
            <p:extLst>
              <p:ext uri="{D42A27DB-BD31-4B8C-83A1-F6EECF244321}">
                <p14:modId xmlns:p14="http://schemas.microsoft.com/office/powerpoint/2010/main" val="104087465"/>
              </p:ext>
            </p:extLst>
          </p:nvPr>
        </p:nvGraphicFramePr>
        <p:xfrm>
          <a:off x="1187116" y="1297183"/>
          <a:ext cx="9982470" cy="5412980"/>
        </p:xfrm>
        <a:graphic>
          <a:graphicData uri="http://schemas.openxmlformats.org/drawingml/2006/table">
            <a:tbl>
              <a:tblPr firstRow="1" bandRow="1">
                <a:noFill/>
                <a:tableStyleId>{446C92A8-6F71-4DCB-97DF-9152DF2D7350}</a:tableStyleId>
              </a:tblPr>
              <a:tblGrid>
                <a:gridCol w="1996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6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6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64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오퍼레이션 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가시성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반환 값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시험 정보 입력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시험 명, 점수, 취득일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시험정보를 입력하는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시험 정보 수정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시험 명, 점수, 취득일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시험 정보를 수정하는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성적 별 응시자 수 그래프 조회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성적 구간, 응시자 수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TOPCIT 성적 구간에 따른 응시자들의 수를 그래프로 시각화 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시험 정보 조회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개인 정보{학번, 이름}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시험 명, 점수, 취득일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사용자의 모니터링을 위해 시험 정보를 조회하는 기능 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oogle Shape;270;p24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" name="Google Shape;271;p24"/>
          <p:cNvSpPr txBox="1">
            <a:spLocks/>
          </p:cNvSpPr>
          <p:nvPr/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오퍼레이션</a:t>
            </a:r>
            <a:endParaRPr lang="ko-KR" altLang="en-US"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95</a:t>
            </a:fld>
            <a:endParaRPr lang="ko-KR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5" name="Google Shape;965;p102"/>
          <p:cNvGraphicFramePr/>
          <p:nvPr>
            <p:extLst>
              <p:ext uri="{D42A27DB-BD31-4B8C-83A1-F6EECF244321}">
                <p14:modId xmlns:p14="http://schemas.microsoft.com/office/powerpoint/2010/main" val="3094392526"/>
              </p:ext>
            </p:extLst>
          </p:nvPr>
        </p:nvGraphicFramePr>
        <p:xfrm>
          <a:off x="1155032" y="1313225"/>
          <a:ext cx="10030595" cy="5412980"/>
        </p:xfrm>
        <a:graphic>
          <a:graphicData uri="http://schemas.openxmlformats.org/drawingml/2006/table">
            <a:tbl>
              <a:tblPr firstRow="1" bandRow="1">
                <a:noFill/>
                <a:tableStyleId>{446C92A8-6F71-4DCB-97DF-9152DF2D7350}</a:tableStyleId>
              </a:tblPr>
              <a:tblGrid>
                <a:gridCol w="2006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6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6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61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61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오퍼레이션 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가시성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반환 값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어학 성적 입력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시험 종류, 점수/등급, 취득일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어학 성적 정보를 입력하는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어학 성적 수정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시험 종류, 점수/등급, 취득일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어학 성적 정보를 수정하는 기능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시험 별 활용 기업 정보 조회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시험 명, 활용 기업 명, 최소 요구 점수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어학 성적을 활용하는 기업을 어학 시험 종류 별로 시각화 해주는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어학 성적 정보 조회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개인 정보{학번, 이름}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시험 종류, 점수/등급, 취득일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사용자의 모니터링을 위해 어학 성적을 조회하는 기능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oogle Shape;270;p24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" name="Google Shape;271;p24"/>
          <p:cNvSpPr txBox="1">
            <a:spLocks/>
          </p:cNvSpPr>
          <p:nvPr/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오퍼레이션</a:t>
            </a:r>
            <a:endParaRPr lang="ko-KR" altLang="en-US"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96</a:t>
            </a:fld>
            <a:endParaRPr lang="ko-KR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0" name="Google Shape;970;p103"/>
          <p:cNvGraphicFramePr/>
          <p:nvPr>
            <p:extLst>
              <p:ext uri="{D42A27DB-BD31-4B8C-83A1-F6EECF244321}">
                <p14:modId xmlns:p14="http://schemas.microsoft.com/office/powerpoint/2010/main" val="1679184987"/>
              </p:ext>
            </p:extLst>
          </p:nvPr>
        </p:nvGraphicFramePr>
        <p:xfrm>
          <a:off x="144379" y="1293976"/>
          <a:ext cx="11903240" cy="5871764"/>
        </p:xfrm>
        <a:graphic>
          <a:graphicData uri="http://schemas.openxmlformats.org/drawingml/2006/table">
            <a:tbl>
              <a:tblPr firstRow="1" bandRow="1">
                <a:noFill/>
                <a:tableStyleId>{446C92A8-6F71-4DCB-97DF-9152DF2D7350}</a:tableStyleId>
              </a:tblPr>
              <a:tblGrid>
                <a:gridCol w="2696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5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2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0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593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오퍼레이션 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가시성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반환 값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84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인턴 경험 정보 입력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분야, 기업명, 기업 정보, 기간, 직무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인턴 경험 정보를 입력하는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8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인턴 경험 정보 수정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분야, 기업명, 기업 정보, 기간, 직무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사용자가 인턴 경험 정보를 수정하는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048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인턴십 정보 입력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분야, 기업명, 기업 정보, 기간, 참가 자격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관리자가 사용자에게 인턴십 추천을 위해 인턴십 정보를 입력하는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8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인턴십 정보 수정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분야, 기업명, 기업 정보, 기간, 참가 자격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관리자가 기존의 인턴십 정보를 수정하는 기능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884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인턴십 정보 삭제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기업명, 분야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기간이 끝난 인턴십 정보를 삭제하는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884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추천 인턴십 조회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분야, 기업명, 기업 정보, 기간, 참가 자격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Google Shape;270;p24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" name="Google Shape;271;p24"/>
          <p:cNvSpPr txBox="1">
            <a:spLocks/>
          </p:cNvSpPr>
          <p:nvPr/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오퍼레이션</a:t>
            </a:r>
            <a:endParaRPr lang="ko-KR" altLang="en-US"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97</a:t>
            </a:fld>
            <a:endParaRPr lang="ko-KR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5" name="Google Shape;975;p104"/>
          <p:cNvGraphicFramePr/>
          <p:nvPr>
            <p:extLst>
              <p:ext uri="{D42A27DB-BD31-4B8C-83A1-F6EECF244321}">
                <p14:modId xmlns:p14="http://schemas.microsoft.com/office/powerpoint/2010/main" val="3225080686"/>
              </p:ext>
            </p:extLst>
          </p:nvPr>
        </p:nvGraphicFramePr>
        <p:xfrm>
          <a:off x="840070" y="1618026"/>
          <a:ext cx="10511860" cy="4870330"/>
        </p:xfrm>
        <a:graphic>
          <a:graphicData uri="http://schemas.openxmlformats.org/drawingml/2006/table">
            <a:tbl>
              <a:tblPr firstRow="1" bandRow="1">
                <a:noFill/>
                <a:tableStyleId>{446C92A8-6F71-4DCB-97DF-9152DF2D7350}</a:tableStyleId>
              </a:tblPr>
              <a:tblGrid>
                <a:gridCol w="2102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2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2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2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23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오퍼레이션 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가시성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반환 값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성적 정보 업데이트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정보{학번, 이름}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성적 정보를 학기 별로 주기적인 업데이트를 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학점 조회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정보{학번, 이름}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학점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학생의 전체 학점을 조회하는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전공 필수 과목 조회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정보{학번, 이름}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전공 필수 과목[1…*]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학생의 전공 필수 과목 목록을 조회하는 기능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전공 선택 과목 조회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정보{학번, 이름}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전공 선택 과목[1…*]</a:t>
                      </a: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학생의 전공 선택 과목 목록을 조회하는 기능</a:t>
                      </a:r>
                      <a:endParaRPr sz="18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oogle Shape;270;p24"/>
          <p:cNvSpPr/>
          <p:nvPr/>
        </p:nvSpPr>
        <p:spPr>
          <a:xfrm>
            <a:off x="0" y="-10891"/>
            <a:ext cx="12192000" cy="1236489"/>
          </a:xfrm>
          <a:prstGeom prst="rect">
            <a:avLst/>
          </a:prstGeom>
          <a:solidFill>
            <a:srgbClr val="3D445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" name="Google Shape;271;p24"/>
          <p:cNvSpPr txBox="1">
            <a:spLocks/>
          </p:cNvSpPr>
          <p:nvPr/>
        </p:nvSpPr>
        <p:spPr>
          <a:xfrm>
            <a:off x="720000" y="-554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5400" dirty="0" smtClean="0">
                <a:solidFill>
                  <a:srgbClr val="E9EF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오퍼레이션</a:t>
            </a:r>
            <a:endParaRPr lang="ko-KR" altLang="en-US" sz="5400" dirty="0">
              <a:solidFill>
                <a:srgbClr val="E9EFF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98</a:t>
            </a:fld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8007</Words>
  <Application>Microsoft Office PowerPoint</Application>
  <PresentationFormat>와이드스크린</PresentationFormat>
  <Paragraphs>2511</Paragraphs>
  <Slides>134</Slides>
  <Notes>133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134</vt:i4>
      </vt:variant>
    </vt:vector>
  </HeadingPairs>
  <TitlesOfParts>
    <vt:vector size="142" baseType="lpstr">
      <vt:lpstr>나눔스퀘어</vt:lpstr>
      <vt:lpstr>Trebuchet MS</vt:lpstr>
      <vt:lpstr>Arial</vt:lpstr>
      <vt:lpstr>Source Sans Pro</vt:lpstr>
      <vt:lpstr>Noto Sans Symbols</vt:lpstr>
      <vt:lpstr>맑은 고딕</vt:lpstr>
      <vt:lpstr>맑은 고딕</vt:lpstr>
      <vt:lpstr>Office 테마</vt:lpstr>
      <vt:lpstr>SW 역량  모니터링 시스템</vt:lpstr>
      <vt:lpstr>목차</vt:lpstr>
      <vt:lpstr>동기</vt:lpstr>
      <vt:lpstr>목적</vt:lpstr>
      <vt:lpstr>목적</vt:lpstr>
      <vt:lpstr>개발환경</vt:lpstr>
      <vt:lpstr>내용 구성</vt:lpstr>
      <vt:lpstr>PowerPoint 프레젠테이션</vt:lpstr>
      <vt:lpstr>활용 가능성</vt:lpstr>
      <vt:lpstr>개발 일정 - 전체</vt:lpstr>
      <vt:lpstr>개발 일정 - 프론트엔드</vt:lpstr>
      <vt:lpstr>개발 일정 - 백엔드</vt:lpstr>
      <vt:lpstr>팀 &amp; 개인 목표</vt:lpstr>
      <vt:lpstr>+ 추가 사항</vt:lpstr>
      <vt:lpstr>화면 구성</vt:lpstr>
      <vt:lpstr>업무 구성도</vt:lpstr>
      <vt:lpstr>시스템 구성도</vt:lpstr>
      <vt:lpstr>PowerPoint 프레젠테이션</vt:lpstr>
      <vt:lpstr>요구사항 명세서</vt:lpstr>
      <vt:lpstr>목차</vt:lpstr>
      <vt:lpstr>현재 현상</vt:lpstr>
      <vt:lpstr>목표</vt:lpstr>
      <vt:lpstr>유스케이스 모델링</vt:lpstr>
      <vt:lpstr>유스케이스 모델링</vt:lpstr>
      <vt:lpstr>유스케이스 시나리오 목차</vt:lpstr>
      <vt:lpstr>유스케이스 시나리오-로그인 </vt:lpstr>
      <vt:lpstr>유스케이스 시나리오-주력 언어 입력/ 수정</vt:lpstr>
      <vt:lpstr>유스케이스 시나리오-주력 언어 입력/ 수정</vt:lpstr>
      <vt:lpstr>유스케이스 시나리오-주력 언어 테스트 </vt:lpstr>
      <vt:lpstr>유스케이스 시나리오-주력 언어 테스트 </vt:lpstr>
      <vt:lpstr>유스케이스 시나리오-주력 언어 모니터링</vt:lpstr>
      <vt:lpstr>유스케이스 시나리오-주력언어 추가정보</vt:lpstr>
      <vt:lpstr>유스케이스 시나리오-프로젝트 입력/ 수정</vt:lpstr>
      <vt:lpstr>유스케이스 시나리오-프로젝트 입력/ 수정</vt:lpstr>
      <vt:lpstr>유스케이스 시나리오-프로젝트 모니터링</vt:lpstr>
      <vt:lpstr>유스케이스 시나리오-프로젝트 추가정보</vt:lpstr>
      <vt:lpstr>유스케이스 시나리오-인턴 경험 입력/수정</vt:lpstr>
      <vt:lpstr>유스케이스 시나리오-인턴 경험 모니터링</vt:lpstr>
      <vt:lpstr>유스케이스 시나리오-인턴 경험 추가정보</vt:lpstr>
      <vt:lpstr>유스케이스 시나리오-정부/기업 교육 경험 입력/수정</vt:lpstr>
      <vt:lpstr> 유스케이스 시나리오-정부/기업 교육 경험 모니터링 </vt:lpstr>
      <vt:lpstr> 유스케이스 시나리오-정부/기업 교육 경험 추가정보 </vt:lpstr>
      <vt:lpstr>유스케이스 시나리오-공인 성적 입력/수정</vt:lpstr>
      <vt:lpstr>유스케이스 시나리오-공인 성적 모니터링</vt:lpstr>
      <vt:lpstr>유스케이스 시나리오-공인 성적 추가정보</vt:lpstr>
      <vt:lpstr>유스케이스 시나리오-관심분야/목표 입력/수정</vt:lpstr>
      <vt:lpstr>유스케이스 시나리오-관심분야/목표 모니터링</vt:lpstr>
      <vt:lpstr>유스케이스 시나리오-관심분야/목표 추가정보</vt:lpstr>
      <vt:lpstr>유스케이스 시나리오-이수 성적 모니터링</vt:lpstr>
      <vt:lpstr>유스케이스 시나리오-이수 성적 추가정보</vt:lpstr>
      <vt:lpstr>유스케이스 시나리오-발자취</vt:lpstr>
      <vt:lpstr>유스케이스 시나리오-관리자 로그인</vt:lpstr>
      <vt:lpstr>유스케이스 시나리오-관리자의 학생 역량 모니터링</vt:lpstr>
      <vt:lpstr>유스케이스 시나리오-관리자 카테고리별 필터링</vt:lpstr>
      <vt:lpstr>유스케이스 시나리오-관리자 이수 성적 입력/수정</vt:lpstr>
      <vt:lpstr>유스케이스 시나리오-관리자 교내대회 수상실적 입력/수정</vt:lpstr>
      <vt:lpstr>유스케이스 다이어그램</vt:lpstr>
      <vt:lpstr>유스케이스 식별자 목록</vt:lpstr>
      <vt:lpstr>유스케이스 식별자 목록</vt:lpstr>
      <vt:lpstr>클래스 다이어그램</vt:lpstr>
      <vt:lpstr>클래스 다이어그램</vt:lpstr>
      <vt:lpstr>클래스 다이어그램</vt:lpstr>
      <vt:lpstr>클래스 다이어그램</vt:lpstr>
      <vt:lpstr>클래스 다이어그램</vt:lpstr>
      <vt:lpstr>클래스 다이어그램</vt:lpstr>
      <vt:lpstr>속성 - 사용자 정보</vt:lpstr>
      <vt:lpstr>속성 – 주력 언어 정보</vt:lpstr>
      <vt:lpstr>속성 – 주력 언어 테스트 결과 정보</vt:lpstr>
      <vt:lpstr>속성 – 주력 언어 테스트 정보</vt:lpstr>
      <vt:lpstr>속성 - 공모전 정보</vt:lpstr>
      <vt:lpstr>속성 - 스터디/동아리 정보</vt:lpstr>
      <vt:lpstr>속성 - 학교 프로젝트 정보</vt:lpstr>
      <vt:lpstr>속성 - 해커톤 정보</vt:lpstr>
      <vt:lpstr>속성 - 자격증 정보</vt:lpstr>
      <vt:lpstr>속성 - 자격증 별 보유자 통계 항목 정보</vt:lpstr>
      <vt:lpstr>속성 - 시험 정보</vt:lpstr>
      <vt:lpstr>속성 - TOPCIT 성적 통계 항목 정보</vt:lpstr>
      <vt:lpstr>속성 - 어학 성적 정보</vt:lpstr>
      <vt:lpstr>속성 - 어학 시험 별 활용 기업 정보</vt:lpstr>
      <vt:lpstr>속성 - 인턴 경험 정보</vt:lpstr>
      <vt:lpstr>속성 - 추천 인턴십 정보</vt:lpstr>
      <vt:lpstr>속성 - 이수 성적 정보</vt:lpstr>
      <vt:lpstr>속성 - 추천 학습 사이트 정보</vt:lpstr>
      <vt:lpstr>속성 - 정부/기업 교육 경험  정보</vt:lpstr>
      <vt:lpstr>속성 - 관심 목표 정보</vt:lpstr>
      <vt:lpstr>속성 - 분야 별 요구 언어 통계 항목 정보</vt:lpstr>
      <vt:lpstr>속성 - 교육 별 참여자 통계 항목 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관계 정보</vt:lpstr>
      <vt:lpstr>관계 정보</vt:lpstr>
      <vt:lpstr>관계 정보</vt:lpstr>
      <vt:lpstr>관계 정보</vt:lpstr>
      <vt:lpstr>관계 정보</vt:lpstr>
      <vt:lpstr>관계 정보</vt:lpstr>
      <vt:lpstr>관계 정보</vt:lpstr>
      <vt:lpstr>시퀀스 다이어그램 - 로그인 </vt:lpstr>
      <vt:lpstr>시퀀스 다이어그램 - 주력 언어 입력/수정  </vt:lpstr>
      <vt:lpstr>시퀀스 다이어그램 - 주력 언어 모니터링  </vt:lpstr>
      <vt:lpstr>시퀀스 다이어그램 - 주력언어 추가정보 </vt:lpstr>
      <vt:lpstr>시퀀스 다이어그램 - 프로젝트 경험 입력/수정 </vt:lpstr>
      <vt:lpstr>시퀀스 다이어그램 - 프로젝트 경험 모니터링 </vt:lpstr>
      <vt:lpstr>시퀀스 다이어그램 - 프로젝트 경험 추가정보</vt:lpstr>
      <vt:lpstr>시퀀스 다이어그램 - 인턴 경험 입력/수정</vt:lpstr>
      <vt:lpstr>시퀀스 다이어그램 - 인턴 경험 모니터링</vt:lpstr>
      <vt:lpstr>시퀀스 다이어그램 - 인턴 경험 추가정보</vt:lpstr>
      <vt:lpstr>시퀀스 다이어그램 - 정부/기업 교육 경험 입력/수정</vt:lpstr>
      <vt:lpstr>시퀀스 다이어그램 - 정부/기업 교육 경험 모니터링</vt:lpstr>
      <vt:lpstr>시퀀스 다이어그램 - 정부/기업 교육 경험 추가 정보</vt:lpstr>
      <vt:lpstr>시퀀스 다이어그램 - 이수 성적 모니터링</vt:lpstr>
      <vt:lpstr>시퀀스 다이어그램 - 이수 성적 추가정보</vt:lpstr>
      <vt:lpstr>시퀀스 다이어그램 - 공인 성적 입력/수정</vt:lpstr>
      <vt:lpstr>시퀀스 다이어그램 - 공인 성적 모니터링</vt:lpstr>
      <vt:lpstr>시퀀스 다이어그램 - 공인 성적 추가 정보</vt:lpstr>
      <vt:lpstr>시퀀스 다이어그램 - 관심 목표 입력/수정</vt:lpstr>
      <vt:lpstr>시퀀스 다이어그램 - 관심 목표 모니터링</vt:lpstr>
      <vt:lpstr>시퀀스 다이어그램 - 관심 목표 추가 정보</vt:lpstr>
      <vt:lpstr>시퀀스 다이어그램 - 발자취</vt:lpstr>
      <vt:lpstr>시퀀스 다이어그램 - 관리자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역량  모니터링 시스템</dc:title>
  <dc:creator>nuri</dc:creator>
  <cp:lastModifiedBy>박 누리</cp:lastModifiedBy>
  <cp:revision>24</cp:revision>
  <dcterms:modified xsi:type="dcterms:W3CDTF">2019-04-15T12:36:35Z</dcterms:modified>
</cp:coreProperties>
</file>